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Lst>
  <p:notesMasterIdLst>
    <p:notesMasterId r:id="rId19"/>
  </p:notesMasterIdLst>
  <p:handoutMasterIdLst>
    <p:handoutMasterId r:id="rId20"/>
  </p:handoutMasterIdLst>
  <p:sldIdLst>
    <p:sldId id="276" r:id="rId3"/>
    <p:sldId id="265" r:id="rId4"/>
    <p:sldId id="266" r:id="rId5"/>
    <p:sldId id="267" r:id="rId6"/>
    <p:sldId id="268" r:id="rId7"/>
    <p:sldId id="275" r:id="rId8"/>
    <p:sldId id="273" r:id="rId9"/>
    <p:sldId id="269" r:id="rId10"/>
    <p:sldId id="262" r:id="rId11"/>
    <p:sldId id="263" r:id="rId12"/>
    <p:sldId id="257" r:id="rId13"/>
    <p:sldId id="258" r:id="rId14"/>
    <p:sldId id="264" r:id="rId15"/>
    <p:sldId id="259" r:id="rId16"/>
    <p:sldId id="260" r:id="rId17"/>
    <p:sldId id="270" r:id="rId18"/>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2D5EC1"/>
    <a:srgbClr val="FFD624"/>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26" autoAdjust="0"/>
  </p:normalViewPr>
  <p:slideViewPr>
    <p:cSldViewPr>
      <p:cViewPr varScale="1">
        <p:scale>
          <a:sx n="92" d="100"/>
          <a:sy n="92" d="100"/>
        </p:scale>
        <p:origin x="-21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riedlka\Downloads\Eurostat_Table_tesem140FlagNoDesc_c64adca3-819c-4a24-8854-de5a36d7f69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Sheet1!$D$1:$M$1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Sheet1!$D$2:$M$2</c:f>
              <c:numCache>
                <c:formatCode>General</c:formatCode>
                <c:ptCount val="10"/>
                <c:pt idx="0">
                  <c:v>15.9</c:v>
                </c:pt>
                <c:pt idx="1">
                  <c:v>20.3</c:v>
                </c:pt>
                <c:pt idx="2">
                  <c:v>21.4</c:v>
                </c:pt>
                <c:pt idx="3">
                  <c:v>21.8</c:v>
                </c:pt>
                <c:pt idx="4">
                  <c:v>23.3</c:v>
                </c:pt>
                <c:pt idx="5">
                  <c:v>23.8</c:v>
                </c:pt>
                <c:pt idx="6">
                  <c:v>22.2</c:v>
                </c:pt>
                <c:pt idx="7">
                  <c:v>20.3</c:v>
                </c:pt>
                <c:pt idx="8">
                  <c:v>18.7</c:v>
                </c:pt>
                <c:pt idx="9">
                  <c:v>16.8</c:v>
                </c:pt>
              </c:numCache>
            </c:numRef>
          </c:val>
          <c:smooth val="0"/>
          <c:extLst xmlns:c16r2="http://schemas.microsoft.com/office/drawing/2015/06/chart">
            <c:ext xmlns:c16="http://schemas.microsoft.com/office/drawing/2014/chart" uri="{C3380CC4-5D6E-409C-BE32-E72D297353CC}">
              <c16:uniqueId val="{00000000-19F3-428A-8EA7-74302CA8098E}"/>
            </c:ext>
          </c:extLst>
        </c:ser>
        <c:dLbls>
          <c:showLegendKey val="0"/>
          <c:showVal val="0"/>
          <c:showCatName val="0"/>
          <c:showSerName val="0"/>
          <c:showPercent val="0"/>
          <c:showBubbleSize val="0"/>
        </c:dLbls>
        <c:marker val="1"/>
        <c:smooth val="0"/>
        <c:axId val="54635520"/>
        <c:axId val="55272192"/>
      </c:lineChart>
      <c:catAx>
        <c:axId val="5463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72192"/>
        <c:crosses val="autoZero"/>
        <c:auto val="1"/>
        <c:lblAlgn val="ctr"/>
        <c:lblOffset val="100"/>
        <c:noMultiLvlLbl val="0"/>
      </c:catAx>
      <c:valAx>
        <c:axId val="55272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3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D6403-3376-4803-8F8D-9D163F709E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3076757-841A-4AAD-9EFD-ECAC659FA7F3}">
      <dgm:prSet phldrT="[Text]"/>
      <dgm:spPr/>
      <dgm:t>
        <a:bodyPr/>
        <a:lstStyle/>
        <a:p>
          <a:r>
            <a:rPr lang="de-AT" b="1" dirty="0" smtClean="0">
              <a:solidFill>
                <a:schemeClr val="accent6"/>
              </a:solidFill>
            </a:rPr>
            <a:t>Job</a:t>
          </a:r>
          <a:endParaRPr lang="en-GB" b="1" dirty="0">
            <a:solidFill>
              <a:schemeClr val="accent6"/>
            </a:solidFill>
          </a:endParaRPr>
        </a:p>
      </dgm:t>
    </dgm:pt>
    <dgm:pt modelId="{97B7251C-1712-4E22-AA6C-997775BB9794}" type="parTrans" cxnId="{B519F6AE-DA87-49B5-8BA2-BCCB874A80DF}">
      <dgm:prSet/>
      <dgm:spPr/>
      <dgm:t>
        <a:bodyPr/>
        <a:lstStyle/>
        <a:p>
          <a:endParaRPr lang="en-GB"/>
        </a:p>
      </dgm:t>
    </dgm:pt>
    <dgm:pt modelId="{44BB2332-E49F-4FE8-907B-E880E0E23561}" type="sibTrans" cxnId="{B519F6AE-DA87-49B5-8BA2-BCCB874A80DF}">
      <dgm:prSet/>
      <dgm:spPr/>
      <dgm:t>
        <a:bodyPr/>
        <a:lstStyle/>
        <a:p>
          <a:endParaRPr lang="en-GB"/>
        </a:p>
      </dgm:t>
    </dgm:pt>
    <dgm:pt modelId="{BE8CEEBC-2DCD-404A-B3F7-B0AE8B4FDB35}">
      <dgm:prSet phldrT="[Text]"/>
      <dgm:spPr/>
      <dgm:t>
        <a:bodyPr/>
        <a:lstStyle/>
        <a:p>
          <a:r>
            <a:rPr lang="de-AT" b="1" dirty="0" err="1" smtClean="0">
              <a:solidFill>
                <a:schemeClr val="accent6"/>
              </a:solidFill>
            </a:rPr>
            <a:t>Apprenticeship</a:t>
          </a:r>
          <a:endParaRPr lang="en-GB" b="1" dirty="0">
            <a:solidFill>
              <a:schemeClr val="accent6"/>
            </a:solidFill>
          </a:endParaRPr>
        </a:p>
      </dgm:t>
    </dgm:pt>
    <dgm:pt modelId="{889CC0C1-CC13-484B-B46C-C8DD31D7C610}" type="parTrans" cxnId="{22A2498A-E3BB-441F-B489-67D4696621EA}">
      <dgm:prSet/>
      <dgm:spPr/>
      <dgm:t>
        <a:bodyPr/>
        <a:lstStyle/>
        <a:p>
          <a:endParaRPr lang="en-GB"/>
        </a:p>
      </dgm:t>
    </dgm:pt>
    <dgm:pt modelId="{83454954-B89E-4EF8-A12F-491DF76CBE96}" type="sibTrans" cxnId="{22A2498A-E3BB-441F-B489-67D4696621EA}">
      <dgm:prSet/>
      <dgm:spPr/>
      <dgm:t>
        <a:bodyPr/>
        <a:lstStyle/>
        <a:p>
          <a:endParaRPr lang="en-GB"/>
        </a:p>
      </dgm:t>
    </dgm:pt>
    <dgm:pt modelId="{416C7C5C-E9C3-4E8D-9945-CB638149C482}">
      <dgm:prSet phldrT="[Text]"/>
      <dgm:spPr/>
      <dgm:t>
        <a:bodyPr/>
        <a:lstStyle/>
        <a:p>
          <a:r>
            <a:rPr lang="de-AT" b="1" dirty="0" err="1" smtClean="0">
              <a:solidFill>
                <a:schemeClr val="accent6"/>
              </a:solidFill>
            </a:rPr>
            <a:t>Traineeship</a:t>
          </a:r>
          <a:endParaRPr lang="en-GB" b="1" dirty="0">
            <a:solidFill>
              <a:schemeClr val="accent6"/>
            </a:solidFill>
          </a:endParaRPr>
        </a:p>
      </dgm:t>
    </dgm:pt>
    <dgm:pt modelId="{4C72741A-5FA6-4905-848E-AABDF1B0DEA0}" type="parTrans" cxnId="{73CC693A-E32B-429C-A71E-A5CAB3F8FBC3}">
      <dgm:prSet/>
      <dgm:spPr/>
      <dgm:t>
        <a:bodyPr/>
        <a:lstStyle/>
        <a:p>
          <a:endParaRPr lang="en-GB"/>
        </a:p>
      </dgm:t>
    </dgm:pt>
    <dgm:pt modelId="{00720ADE-A72E-44F5-BFC1-7E5D7E32BA0B}" type="sibTrans" cxnId="{73CC693A-E32B-429C-A71E-A5CAB3F8FBC3}">
      <dgm:prSet/>
      <dgm:spPr/>
      <dgm:t>
        <a:bodyPr/>
        <a:lstStyle/>
        <a:p>
          <a:endParaRPr lang="en-GB"/>
        </a:p>
      </dgm:t>
    </dgm:pt>
    <dgm:pt modelId="{DC9C37C5-2D78-4AC2-9583-B64DD9937DEB}">
      <dgm:prSet phldrT="[Text]"/>
      <dgm:spPr/>
      <dgm:t>
        <a:bodyPr/>
        <a:lstStyle/>
        <a:p>
          <a:r>
            <a:rPr lang="de-AT" b="1" dirty="0" err="1" smtClean="0">
              <a:solidFill>
                <a:schemeClr val="accent6"/>
              </a:solidFill>
            </a:rPr>
            <a:t>Continued</a:t>
          </a:r>
          <a:r>
            <a:rPr lang="de-AT" b="1" dirty="0" smtClean="0"/>
            <a:t> </a:t>
          </a:r>
          <a:r>
            <a:rPr lang="de-AT" b="1" dirty="0" err="1" smtClean="0">
              <a:solidFill>
                <a:schemeClr val="accent6"/>
              </a:solidFill>
            </a:rPr>
            <a:t>education</a:t>
          </a:r>
          <a:endParaRPr lang="en-GB" b="1" dirty="0">
            <a:solidFill>
              <a:schemeClr val="accent6"/>
            </a:solidFill>
          </a:endParaRPr>
        </a:p>
      </dgm:t>
    </dgm:pt>
    <dgm:pt modelId="{9E63AAFF-7925-4653-915C-EEC9E29D32CC}" type="parTrans" cxnId="{783B6DE7-C06D-46A8-9C05-BA1B88908855}">
      <dgm:prSet/>
      <dgm:spPr/>
      <dgm:t>
        <a:bodyPr/>
        <a:lstStyle/>
        <a:p>
          <a:endParaRPr lang="en-GB"/>
        </a:p>
      </dgm:t>
    </dgm:pt>
    <dgm:pt modelId="{1D98E6AD-61B4-48D0-AB6D-903E55530541}" type="sibTrans" cxnId="{783B6DE7-C06D-46A8-9C05-BA1B88908855}">
      <dgm:prSet/>
      <dgm:spPr/>
      <dgm:t>
        <a:bodyPr/>
        <a:lstStyle/>
        <a:p>
          <a:endParaRPr lang="en-GB"/>
        </a:p>
      </dgm:t>
    </dgm:pt>
    <dgm:pt modelId="{01DBA478-EA01-4B99-A7FC-12F02B6822E9}" type="pres">
      <dgm:prSet presAssocID="{B56D6403-3376-4803-8F8D-9D163F709EB4}" presName="diagram" presStyleCnt="0">
        <dgm:presLayoutVars>
          <dgm:dir/>
          <dgm:resizeHandles val="exact"/>
        </dgm:presLayoutVars>
      </dgm:prSet>
      <dgm:spPr/>
      <dgm:t>
        <a:bodyPr/>
        <a:lstStyle/>
        <a:p>
          <a:endParaRPr lang="en-GB"/>
        </a:p>
      </dgm:t>
    </dgm:pt>
    <dgm:pt modelId="{75013BA9-0D98-47AC-9AF0-2092A66A36B4}" type="pres">
      <dgm:prSet presAssocID="{83076757-841A-4AAD-9EFD-ECAC659FA7F3}" presName="node" presStyleLbl="node1" presStyleIdx="0" presStyleCnt="4">
        <dgm:presLayoutVars>
          <dgm:bulletEnabled val="1"/>
        </dgm:presLayoutVars>
      </dgm:prSet>
      <dgm:spPr/>
      <dgm:t>
        <a:bodyPr/>
        <a:lstStyle/>
        <a:p>
          <a:endParaRPr lang="en-GB"/>
        </a:p>
      </dgm:t>
    </dgm:pt>
    <dgm:pt modelId="{78940681-CA45-4C27-9878-2F6EC94FFB8B}" type="pres">
      <dgm:prSet presAssocID="{44BB2332-E49F-4FE8-907B-E880E0E23561}" presName="sibTrans" presStyleCnt="0"/>
      <dgm:spPr/>
    </dgm:pt>
    <dgm:pt modelId="{7A3CA2AE-971A-4C14-BF3B-B9A95499EFB9}" type="pres">
      <dgm:prSet presAssocID="{BE8CEEBC-2DCD-404A-B3F7-B0AE8B4FDB35}" presName="node" presStyleLbl="node1" presStyleIdx="1" presStyleCnt="4">
        <dgm:presLayoutVars>
          <dgm:bulletEnabled val="1"/>
        </dgm:presLayoutVars>
      </dgm:prSet>
      <dgm:spPr/>
      <dgm:t>
        <a:bodyPr/>
        <a:lstStyle/>
        <a:p>
          <a:endParaRPr lang="en-GB"/>
        </a:p>
      </dgm:t>
    </dgm:pt>
    <dgm:pt modelId="{1FC44C4F-919D-4501-8C20-0DD2E8877DA2}" type="pres">
      <dgm:prSet presAssocID="{83454954-B89E-4EF8-A12F-491DF76CBE96}" presName="sibTrans" presStyleCnt="0"/>
      <dgm:spPr/>
    </dgm:pt>
    <dgm:pt modelId="{E023597A-0A15-4798-BAF8-1210656455EF}" type="pres">
      <dgm:prSet presAssocID="{416C7C5C-E9C3-4E8D-9945-CB638149C482}" presName="node" presStyleLbl="node1" presStyleIdx="2" presStyleCnt="4">
        <dgm:presLayoutVars>
          <dgm:bulletEnabled val="1"/>
        </dgm:presLayoutVars>
      </dgm:prSet>
      <dgm:spPr/>
      <dgm:t>
        <a:bodyPr/>
        <a:lstStyle/>
        <a:p>
          <a:endParaRPr lang="en-GB"/>
        </a:p>
      </dgm:t>
    </dgm:pt>
    <dgm:pt modelId="{83AF43FA-F1DB-4A34-ADF6-3ABC723550D7}" type="pres">
      <dgm:prSet presAssocID="{00720ADE-A72E-44F5-BFC1-7E5D7E32BA0B}" presName="sibTrans" presStyleCnt="0"/>
      <dgm:spPr/>
    </dgm:pt>
    <dgm:pt modelId="{24C53B08-02C8-4E22-9B5B-DA949D33909C}" type="pres">
      <dgm:prSet presAssocID="{DC9C37C5-2D78-4AC2-9583-B64DD9937DEB}" presName="node" presStyleLbl="node1" presStyleIdx="3" presStyleCnt="4">
        <dgm:presLayoutVars>
          <dgm:bulletEnabled val="1"/>
        </dgm:presLayoutVars>
      </dgm:prSet>
      <dgm:spPr/>
      <dgm:t>
        <a:bodyPr/>
        <a:lstStyle/>
        <a:p>
          <a:endParaRPr lang="en-GB"/>
        </a:p>
      </dgm:t>
    </dgm:pt>
  </dgm:ptLst>
  <dgm:cxnLst>
    <dgm:cxn modelId="{73CC693A-E32B-429C-A71E-A5CAB3F8FBC3}" srcId="{B56D6403-3376-4803-8F8D-9D163F709EB4}" destId="{416C7C5C-E9C3-4E8D-9945-CB638149C482}" srcOrd="2" destOrd="0" parTransId="{4C72741A-5FA6-4905-848E-AABDF1B0DEA0}" sibTransId="{00720ADE-A72E-44F5-BFC1-7E5D7E32BA0B}"/>
    <dgm:cxn modelId="{1965EF14-ED2D-4969-84BA-B81F77D082A4}" type="presOf" srcId="{B56D6403-3376-4803-8F8D-9D163F709EB4}" destId="{01DBA478-EA01-4B99-A7FC-12F02B6822E9}" srcOrd="0" destOrd="0" presId="urn:microsoft.com/office/officeart/2005/8/layout/default"/>
    <dgm:cxn modelId="{B519F6AE-DA87-49B5-8BA2-BCCB874A80DF}" srcId="{B56D6403-3376-4803-8F8D-9D163F709EB4}" destId="{83076757-841A-4AAD-9EFD-ECAC659FA7F3}" srcOrd="0" destOrd="0" parTransId="{97B7251C-1712-4E22-AA6C-997775BB9794}" sibTransId="{44BB2332-E49F-4FE8-907B-E880E0E23561}"/>
    <dgm:cxn modelId="{C5001B5E-6F45-425A-B62A-4A5E19A357D8}" type="presOf" srcId="{BE8CEEBC-2DCD-404A-B3F7-B0AE8B4FDB35}" destId="{7A3CA2AE-971A-4C14-BF3B-B9A95499EFB9}" srcOrd="0" destOrd="0" presId="urn:microsoft.com/office/officeart/2005/8/layout/default"/>
    <dgm:cxn modelId="{E5B71909-A2CE-415C-91C2-B709F4444B8E}" type="presOf" srcId="{416C7C5C-E9C3-4E8D-9945-CB638149C482}" destId="{E023597A-0A15-4798-BAF8-1210656455EF}" srcOrd="0" destOrd="0" presId="urn:microsoft.com/office/officeart/2005/8/layout/default"/>
    <dgm:cxn modelId="{783B6DE7-C06D-46A8-9C05-BA1B88908855}" srcId="{B56D6403-3376-4803-8F8D-9D163F709EB4}" destId="{DC9C37C5-2D78-4AC2-9583-B64DD9937DEB}" srcOrd="3" destOrd="0" parTransId="{9E63AAFF-7925-4653-915C-EEC9E29D32CC}" sibTransId="{1D98E6AD-61B4-48D0-AB6D-903E55530541}"/>
    <dgm:cxn modelId="{2D7F356F-E6DF-4FA3-92A5-9DDE10248D2E}" type="presOf" srcId="{DC9C37C5-2D78-4AC2-9583-B64DD9937DEB}" destId="{24C53B08-02C8-4E22-9B5B-DA949D33909C}" srcOrd="0" destOrd="0" presId="urn:microsoft.com/office/officeart/2005/8/layout/default"/>
    <dgm:cxn modelId="{22A2498A-E3BB-441F-B489-67D4696621EA}" srcId="{B56D6403-3376-4803-8F8D-9D163F709EB4}" destId="{BE8CEEBC-2DCD-404A-B3F7-B0AE8B4FDB35}" srcOrd="1" destOrd="0" parTransId="{889CC0C1-CC13-484B-B46C-C8DD31D7C610}" sibTransId="{83454954-B89E-4EF8-A12F-491DF76CBE96}"/>
    <dgm:cxn modelId="{28749BF1-648A-4D3D-9631-799B098AFDFE}" type="presOf" srcId="{83076757-841A-4AAD-9EFD-ECAC659FA7F3}" destId="{75013BA9-0D98-47AC-9AF0-2092A66A36B4}" srcOrd="0" destOrd="0" presId="urn:microsoft.com/office/officeart/2005/8/layout/default"/>
    <dgm:cxn modelId="{4B732F06-57A7-4C4F-99AF-37FA0AB9A752}" type="presParOf" srcId="{01DBA478-EA01-4B99-A7FC-12F02B6822E9}" destId="{75013BA9-0D98-47AC-9AF0-2092A66A36B4}" srcOrd="0" destOrd="0" presId="urn:microsoft.com/office/officeart/2005/8/layout/default"/>
    <dgm:cxn modelId="{49A18401-C401-42AE-8534-300A39F6378F}" type="presParOf" srcId="{01DBA478-EA01-4B99-A7FC-12F02B6822E9}" destId="{78940681-CA45-4C27-9878-2F6EC94FFB8B}" srcOrd="1" destOrd="0" presId="urn:microsoft.com/office/officeart/2005/8/layout/default"/>
    <dgm:cxn modelId="{5AA6A3A9-057C-4BD3-B620-D96859B34374}" type="presParOf" srcId="{01DBA478-EA01-4B99-A7FC-12F02B6822E9}" destId="{7A3CA2AE-971A-4C14-BF3B-B9A95499EFB9}" srcOrd="2" destOrd="0" presId="urn:microsoft.com/office/officeart/2005/8/layout/default"/>
    <dgm:cxn modelId="{26A47160-0CE3-4A64-8A60-B45088DD8CF6}" type="presParOf" srcId="{01DBA478-EA01-4B99-A7FC-12F02B6822E9}" destId="{1FC44C4F-919D-4501-8C20-0DD2E8877DA2}" srcOrd="3" destOrd="0" presId="urn:microsoft.com/office/officeart/2005/8/layout/default"/>
    <dgm:cxn modelId="{08D102AC-A9F6-4048-AEEA-981F2C86496F}" type="presParOf" srcId="{01DBA478-EA01-4B99-A7FC-12F02B6822E9}" destId="{E023597A-0A15-4798-BAF8-1210656455EF}" srcOrd="4" destOrd="0" presId="urn:microsoft.com/office/officeart/2005/8/layout/default"/>
    <dgm:cxn modelId="{C8D2003F-D8C6-4283-9A96-45DB6182219A}" type="presParOf" srcId="{01DBA478-EA01-4B99-A7FC-12F02B6822E9}" destId="{83AF43FA-F1DB-4A34-ADF6-3ABC723550D7}" srcOrd="5" destOrd="0" presId="urn:microsoft.com/office/officeart/2005/8/layout/default"/>
    <dgm:cxn modelId="{FEB4F2A3-09C8-4557-B40F-C5AE81E0DDE4}" type="presParOf" srcId="{01DBA478-EA01-4B99-A7FC-12F02B6822E9}" destId="{24C53B08-02C8-4E22-9B5B-DA949D33909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FB710-A86A-CB47-86E0-D137B6232BE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GB"/>
        </a:p>
      </dgm:t>
    </dgm:pt>
    <dgm:pt modelId="{12463950-2921-7F44-8B11-81B89FF9B248}">
      <dgm:prSet phldrT="[Text]" custT="1">
        <dgm:style>
          <a:lnRef idx="3">
            <a:schemeClr val="lt1"/>
          </a:lnRef>
          <a:fillRef idx="1">
            <a:schemeClr val="accent6"/>
          </a:fillRef>
          <a:effectRef idx="1">
            <a:schemeClr val="accent6"/>
          </a:effectRef>
          <a:fontRef idx="minor">
            <a:schemeClr val="lt1"/>
          </a:fontRef>
        </dgm:style>
      </dgm:prSet>
      <dgm:spPr>
        <a:solidFill>
          <a:srgbClr val="455DB9"/>
        </a:solidFill>
        <a:ln/>
      </dgm:spPr>
      <dgm:t>
        <a:bodyPr/>
        <a:lstStyle/>
        <a:p>
          <a:r>
            <a:rPr lang="en-GB" sz="2400" dirty="0"/>
            <a:t>2014 – 2015  </a:t>
          </a:r>
          <a:r>
            <a:rPr lang="en-US" sz="2400" b="1" dirty="0"/>
            <a:t>€</a:t>
          </a:r>
          <a:r>
            <a:rPr lang="en-GB" sz="2400" dirty="0"/>
            <a:t> </a:t>
          </a:r>
          <a:r>
            <a:rPr lang="en-GB" sz="2400" dirty="0" smtClean="0"/>
            <a:t>6,4 </a:t>
          </a:r>
          <a:r>
            <a:rPr lang="en-GB" sz="2400" dirty="0"/>
            <a:t>billion </a:t>
          </a:r>
        </a:p>
      </dgm:t>
    </dgm:pt>
    <dgm:pt modelId="{4CA0C9E5-D868-7945-9389-DCC2CF1E52EF}" type="parTrans" cxnId="{F62EC61C-FC29-214F-A240-87A6B180F71D}">
      <dgm:prSet/>
      <dgm:spPr/>
      <dgm:t>
        <a:bodyPr/>
        <a:lstStyle/>
        <a:p>
          <a:endParaRPr lang="en-GB"/>
        </a:p>
      </dgm:t>
    </dgm:pt>
    <dgm:pt modelId="{598894A2-3284-3D46-A004-AB31F651784F}" type="sibTrans" cxnId="{F62EC61C-FC29-214F-A240-87A6B180F71D}">
      <dgm:prSet/>
      <dgm:spPr/>
      <dgm:t>
        <a:bodyPr/>
        <a:lstStyle/>
        <a:p>
          <a:endParaRPr lang="en-GB"/>
        </a:p>
      </dgm:t>
    </dgm:pt>
    <dgm:pt modelId="{1C37771A-E6BA-7041-B8C5-0AB11F3B9260}">
      <dgm:prSet phldrT="[Text]" phldr="1"/>
      <dgm:spPr/>
      <dgm:t>
        <a:bodyPr/>
        <a:lstStyle/>
        <a:p>
          <a:endParaRPr lang="en-GB"/>
        </a:p>
      </dgm:t>
    </dgm:pt>
    <dgm:pt modelId="{60521C65-7544-A64F-B5C4-8086F60A974B}" type="parTrans" cxnId="{EA159786-D21A-6247-B3EB-0B2A5AD53906}">
      <dgm:prSet/>
      <dgm:spPr/>
      <dgm:t>
        <a:bodyPr/>
        <a:lstStyle/>
        <a:p>
          <a:endParaRPr lang="en-GB"/>
        </a:p>
      </dgm:t>
    </dgm:pt>
    <dgm:pt modelId="{7B90A037-B7E2-C54E-9509-F9E1EAAE13B6}" type="sibTrans" cxnId="{EA159786-D21A-6247-B3EB-0B2A5AD53906}">
      <dgm:prSet/>
      <dgm:spPr/>
      <dgm:t>
        <a:bodyPr/>
        <a:lstStyle/>
        <a:p>
          <a:endParaRPr lang="en-GB"/>
        </a:p>
      </dgm:t>
    </dgm:pt>
    <dgm:pt modelId="{EDDCAA3C-C767-BF49-915E-E396CFE53EC1}">
      <dgm:prSet phldrT="[Text]" custT="1">
        <dgm:style>
          <a:lnRef idx="3">
            <a:schemeClr val="lt1"/>
          </a:lnRef>
          <a:fillRef idx="1">
            <a:schemeClr val="accent2"/>
          </a:fillRef>
          <a:effectRef idx="1">
            <a:schemeClr val="accent2"/>
          </a:effectRef>
          <a:fontRef idx="minor">
            <a:schemeClr val="lt1"/>
          </a:fontRef>
        </dgm:style>
      </dgm:prSet>
      <dgm:spPr>
        <a:solidFill>
          <a:srgbClr val="455DB9"/>
        </a:solidFill>
      </dgm:spPr>
      <dgm:t>
        <a:bodyPr/>
        <a:lstStyle/>
        <a:p>
          <a:r>
            <a:rPr lang="en-GB" sz="2400" dirty="0"/>
            <a:t>2017 – 2020  </a:t>
          </a:r>
          <a:r>
            <a:rPr lang="en-US" sz="2400" b="1" dirty="0"/>
            <a:t>€</a:t>
          </a:r>
          <a:r>
            <a:rPr lang="en-GB" sz="2400" dirty="0"/>
            <a:t> </a:t>
          </a:r>
          <a:r>
            <a:rPr lang="en-GB" sz="2400" dirty="0" smtClean="0"/>
            <a:t>2,4 </a:t>
          </a:r>
          <a:r>
            <a:rPr lang="en-GB" sz="2400" dirty="0"/>
            <a:t>billion</a:t>
          </a:r>
        </a:p>
      </dgm:t>
    </dgm:pt>
    <dgm:pt modelId="{DA4804AB-32FD-104D-B53B-6C299472F968}" type="sibTrans" cxnId="{DAA6D9B3-699B-7941-B129-E36A65BDF33D}">
      <dgm:prSet/>
      <dgm:spPr/>
      <dgm:t>
        <a:bodyPr/>
        <a:lstStyle/>
        <a:p>
          <a:endParaRPr lang="en-GB"/>
        </a:p>
      </dgm:t>
    </dgm:pt>
    <dgm:pt modelId="{871AEB7E-6624-AD40-A004-78A332FA5DCB}" type="parTrans" cxnId="{DAA6D9B3-699B-7941-B129-E36A65BDF33D}">
      <dgm:prSet/>
      <dgm:spPr/>
      <dgm:t>
        <a:bodyPr/>
        <a:lstStyle/>
        <a:p>
          <a:endParaRPr lang="en-GB"/>
        </a:p>
      </dgm:t>
    </dgm:pt>
    <dgm:pt modelId="{238152AD-FE7D-E343-9E09-E89C659C7B71}">
      <dgm:prSet phldrT="[Text]" phldr="1"/>
      <dgm:spPr/>
      <dgm:t>
        <a:bodyPr/>
        <a:lstStyle/>
        <a:p>
          <a:endParaRPr lang="en-GB" dirty="0"/>
        </a:p>
      </dgm:t>
    </dgm:pt>
    <dgm:pt modelId="{7C425B55-36C8-2E44-B06F-BD2A71670551}" type="sibTrans" cxnId="{2B8BDE5A-FD6E-3E44-B270-52ADA7813B03}">
      <dgm:prSet/>
      <dgm:spPr/>
      <dgm:t>
        <a:bodyPr/>
        <a:lstStyle/>
        <a:p>
          <a:endParaRPr lang="en-GB"/>
        </a:p>
      </dgm:t>
    </dgm:pt>
    <dgm:pt modelId="{9418DCB6-6D56-AC4B-87B5-CC96E5332ECE}" type="parTrans" cxnId="{2B8BDE5A-FD6E-3E44-B270-52ADA7813B03}">
      <dgm:prSet/>
      <dgm:spPr/>
      <dgm:t>
        <a:bodyPr/>
        <a:lstStyle/>
        <a:p>
          <a:endParaRPr lang="en-GB"/>
        </a:p>
      </dgm:t>
    </dgm:pt>
    <dgm:pt modelId="{AA526240-50E6-7341-848A-597BB10B3645}" type="pres">
      <dgm:prSet presAssocID="{EF1FB710-A86A-CB47-86E0-D137B6232BE8}" presName="linear" presStyleCnt="0">
        <dgm:presLayoutVars>
          <dgm:animLvl val="lvl"/>
          <dgm:resizeHandles val="exact"/>
        </dgm:presLayoutVars>
      </dgm:prSet>
      <dgm:spPr/>
      <dgm:t>
        <a:bodyPr/>
        <a:lstStyle/>
        <a:p>
          <a:endParaRPr lang="en-GB"/>
        </a:p>
      </dgm:t>
    </dgm:pt>
    <dgm:pt modelId="{0289BE38-3845-A942-A6EA-F70521D9E04B}" type="pres">
      <dgm:prSet presAssocID="{12463950-2921-7F44-8B11-81B89FF9B248}" presName="parentText" presStyleLbl="node1" presStyleIdx="0" presStyleCnt="2" custLinFactNeighborX="465" custLinFactNeighborY="31810">
        <dgm:presLayoutVars>
          <dgm:chMax val="0"/>
          <dgm:bulletEnabled val="1"/>
        </dgm:presLayoutVars>
      </dgm:prSet>
      <dgm:spPr/>
      <dgm:t>
        <a:bodyPr/>
        <a:lstStyle/>
        <a:p>
          <a:endParaRPr lang="en-GB"/>
        </a:p>
      </dgm:t>
    </dgm:pt>
    <dgm:pt modelId="{1E8F7F28-8A4E-9342-8813-19302EED224C}" type="pres">
      <dgm:prSet presAssocID="{12463950-2921-7F44-8B11-81B89FF9B248}" presName="childText" presStyleLbl="revTx" presStyleIdx="0" presStyleCnt="2" custScaleY="19720">
        <dgm:presLayoutVars>
          <dgm:bulletEnabled val="1"/>
        </dgm:presLayoutVars>
      </dgm:prSet>
      <dgm:spPr/>
      <dgm:t>
        <a:bodyPr/>
        <a:lstStyle/>
        <a:p>
          <a:endParaRPr lang="en-GB"/>
        </a:p>
      </dgm:t>
    </dgm:pt>
    <dgm:pt modelId="{E3CD801A-2F5F-0540-93CC-DD937C2C6C4A}" type="pres">
      <dgm:prSet presAssocID="{EDDCAA3C-C767-BF49-915E-E396CFE53EC1}" presName="parentText" presStyleLbl="node1" presStyleIdx="1" presStyleCnt="2" custLinFactNeighborX="618" custLinFactNeighborY="41355">
        <dgm:presLayoutVars>
          <dgm:chMax val="0"/>
          <dgm:bulletEnabled val="1"/>
        </dgm:presLayoutVars>
      </dgm:prSet>
      <dgm:spPr/>
      <dgm:t>
        <a:bodyPr/>
        <a:lstStyle/>
        <a:p>
          <a:endParaRPr lang="en-GB"/>
        </a:p>
      </dgm:t>
    </dgm:pt>
    <dgm:pt modelId="{77504E6B-0F6C-134A-A3CF-26BB1A975F61}" type="pres">
      <dgm:prSet presAssocID="{EDDCAA3C-C767-BF49-915E-E396CFE53EC1}" presName="childText" presStyleLbl="revTx" presStyleIdx="1" presStyleCnt="2">
        <dgm:presLayoutVars>
          <dgm:bulletEnabled val="1"/>
        </dgm:presLayoutVars>
      </dgm:prSet>
      <dgm:spPr/>
      <dgm:t>
        <a:bodyPr/>
        <a:lstStyle/>
        <a:p>
          <a:endParaRPr lang="en-GB"/>
        </a:p>
      </dgm:t>
    </dgm:pt>
  </dgm:ptLst>
  <dgm:cxnLst>
    <dgm:cxn modelId="{4793948D-137B-4D66-81AD-BBB7228B2A95}" type="presOf" srcId="{EDDCAA3C-C767-BF49-915E-E396CFE53EC1}" destId="{E3CD801A-2F5F-0540-93CC-DD937C2C6C4A}" srcOrd="0" destOrd="0" presId="urn:microsoft.com/office/officeart/2005/8/layout/vList2"/>
    <dgm:cxn modelId="{EA159786-D21A-6247-B3EB-0B2A5AD53906}" srcId="{EDDCAA3C-C767-BF49-915E-E396CFE53EC1}" destId="{1C37771A-E6BA-7041-B8C5-0AB11F3B9260}" srcOrd="0" destOrd="0" parTransId="{60521C65-7544-A64F-B5C4-8086F60A974B}" sibTransId="{7B90A037-B7E2-C54E-9509-F9E1EAAE13B6}"/>
    <dgm:cxn modelId="{F62EC61C-FC29-214F-A240-87A6B180F71D}" srcId="{EF1FB710-A86A-CB47-86E0-D137B6232BE8}" destId="{12463950-2921-7F44-8B11-81B89FF9B248}" srcOrd="0" destOrd="0" parTransId="{4CA0C9E5-D868-7945-9389-DCC2CF1E52EF}" sibTransId="{598894A2-3284-3D46-A004-AB31F651784F}"/>
    <dgm:cxn modelId="{F7368937-8DC5-466B-80DC-BEFCE91F9ABD}" type="presOf" srcId="{EF1FB710-A86A-CB47-86E0-D137B6232BE8}" destId="{AA526240-50E6-7341-848A-597BB10B3645}" srcOrd="0" destOrd="0" presId="urn:microsoft.com/office/officeart/2005/8/layout/vList2"/>
    <dgm:cxn modelId="{DAA6D9B3-699B-7941-B129-E36A65BDF33D}" srcId="{EF1FB710-A86A-CB47-86E0-D137B6232BE8}" destId="{EDDCAA3C-C767-BF49-915E-E396CFE53EC1}" srcOrd="1" destOrd="0" parTransId="{871AEB7E-6624-AD40-A004-78A332FA5DCB}" sibTransId="{DA4804AB-32FD-104D-B53B-6C299472F968}"/>
    <dgm:cxn modelId="{2B8BDE5A-FD6E-3E44-B270-52ADA7813B03}" srcId="{12463950-2921-7F44-8B11-81B89FF9B248}" destId="{238152AD-FE7D-E343-9E09-E89C659C7B71}" srcOrd="0" destOrd="0" parTransId="{9418DCB6-6D56-AC4B-87B5-CC96E5332ECE}" sibTransId="{7C425B55-36C8-2E44-B06F-BD2A71670551}"/>
    <dgm:cxn modelId="{4B2F484C-4BA0-4CDE-A403-9BF80D04D1BD}" type="presOf" srcId="{12463950-2921-7F44-8B11-81B89FF9B248}" destId="{0289BE38-3845-A942-A6EA-F70521D9E04B}" srcOrd="0" destOrd="0" presId="urn:microsoft.com/office/officeart/2005/8/layout/vList2"/>
    <dgm:cxn modelId="{C62D2CE0-2F8D-49EC-82E6-AA85233466A7}" type="presOf" srcId="{1C37771A-E6BA-7041-B8C5-0AB11F3B9260}" destId="{77504E6B-0F6C-134A-A3CF-26BB1A975F61}" srcOrd="0" destOrd="0" presId="urn:microsoft.com/office/officeart/2005/8/layout/vList2"/>
    <dgm:cxn modelId="{A2D944DE-8A4A-4B29-803A-7D42771F28A5}" type="presOf" srcId="{238152AD-FE7D-E343-9E09-E89C659C7B71}" destId="{1E8F7F28-8A4E-9342-8813-19302EED224C}" srcOrd="0" destOrd="0" presId="urn:microsoft.com/office/officeart/2005/8/layout/vList2"/>
    <dgm:cxn modelId="{BB4ABFCA-0CAA-4362-8AA9-E011A3E2F53F}" type="presParOf" srcId="{AA526240-50E6-7341-848A-597BB10B3645}" destId="{0289BE38-3845-A942-A6EA-F70521D9E04B}" srcOrd="0" destOrd="0" presId="urn:microsoft.com/office/officeart/2005/8/layout/vList2"/>
    <dgm:cxn modelId="{A5181221-DB21-4EE2-99C0-81F07D6FB571}" type="presParOf" srcId="{AA526240-50E6-7341-848A-597BB10B3645}" destId="{1E8F7F28-8A4E-9342-8813-19302EED224C}" srcOrd="1" destOrd="0" presId="urn:microsoft.com/office/officeart/2005/8/layout/vList2"/>
    <dgm:cxn modelId="{0157B82B-5598-480C-91C8-4008CEEC7301}" type="presParOf" srcId="{AA526240-50E6-7341-848A-597BB10B3645}" destId="{E3CD801A-2F5F-0540-93CC-DD937C2C6C4A}" srcOrd="2" destOrd="0" presId="urn:microsoft.com/office/officeart/2005/8/layout/vList2"/>
    <dgm:cxn modelId="{695DCAC3-DCEB-485A-8666-7392375A0635}" type="presParOf" srcId="{AA526240-50E6-7341-848A-597BB10B3645}" destId="{77504E6B-0F6C-134A-A3CF-26BB1A975F6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13BA9-0D98-47AC-9AF0-2092A66A36B4}">
      <dsp:nvSpPr>
        <dsp:cNvPr id="0" name=""/>
        <dsp:cNvSpPr/>
      </dsp:nvSpPr>
      <dsp:spPr>
        <a:xfrm>
          <a:off x="25641" y="850"/>
          <a:ext cx="1538509" cy="9231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AT" sz="1300" b="1" kern="1200" dirty="0" smtClean="0">
              <a:solidFill>
                <a:schemeClr val="accent6"/>
              </a:solidFill>
            </a:rPr>
            <a:t>Job</a:t>
          </a:r>
          <a:endParaRPr lang="en-GB" sz="1300" b="1" kern="1200" dirty="0">
            <a:solidFill>
              <a:schemeClr val="accent6"/>
            </a:solidFill>
          </a:endParaRPr>
        </a:p>
      </dsp:txBody>
      <dsp:txXfrm>
        <a:off x="25641" y="850"/>
        <a:ext cx="1538509" cy="923105"/>
      </dsp:txXfrm>
    </dsp:sp>
    <dsp:sp modelId="{7A3CA2AE-971A-4C14-BF3B-B9A95499EFB9}">
      <dsp:nvSpPr>
        <dsp:cNvPr id="0" name=""/>
        <dsp:cNvSpPr/>
      </dsp:nvSpPr>
      <dsp:spPr>
        <a:xfrm>
          <a:off x="1718001" y="850"/>
          <a:ext cx="1538509" cy="9231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AT" sz="1300" b="1" kern="1200" dirty="0" err="1" smtClean="0">
              <a:solidFill>
                <a:schemeClr val="accent6"/>
              </a:solidFill>
            </a:rPr>
            <a:t>Apprenticeship</a:t>
          </a:r>
          <a:endParaRPr lang="en-GB" sz="1300" b="1" kern="1200" dirty="0">
            <a:solidFill>
              <a:schemeClr val="accent6"/>
            </a:solidFill>
          </a:endParaRPr>
        </a:p>
      </dsp:txBody>
      <dsp:txXfrm>
        <a:off x="1718001" y="850"/>
        <a:ext cx="1538509" cy="923105"/>
      </dsp:txXfrm>
    </dsp:sp>
    <dsp:sp modelId="{E023597A-0A15-4798-BAF8-1210656455EF}">
      <dsp:nvSpPr>
        <dsp:cNvPr id="0" name=""/>
        <dsp:cNvSpPr/>
      </dsp:nvSpPr>
      <dsp:spPr>
        <a:xfrm>
          <a:off x="25641" y="1077806"/>
          <a:ext cx="1538509" cy="9231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AT" sz="1300" b="1" kern="1200" dirty="0" err="1" smtClean="0">
              <a:solidFill>
                <a:schemeClr val="accent6"/>
              </a:solidFill>
            </a:rPr>
            <a:t>Traineeship</a:t>
          </a:r>
          <a:endParaRPr lang="en-GB" sz="1300" b="1" kern="1200" dirty="0">
            <a:solidFill>
              <a:schemeClr val="accent6"/>
            </a:solidFill>
          </a:endParaRPr>
        </a:p>
      </dsp:txBody>
      <dsp:txXfrm>
        <a:off x="25641" y="1077806"/>
        <a:ext cx="1538509" cy="923105"/>
      </dsp:txXfrm>
    </dsp:sp>
    <dsp:sp modelId="{24C53B08-02C8-4E22-9B5B-DA949D33909C}">
      <dsp:nvSpPr>
        <dsp:cNvPr id="0" name=""/>
        <dsp:cNvSpPr/>
      </dsp:nvSpPr>
      <dsp:spPr>
        <a:xfrm>
          <a:off x="1718001" y="1077806"/>
          <a:ext cx="1538509" cy="9231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AT" sz="1300" b="1" kern="1200" dirty="0" err="1" smtClean="0">
              <a:solidFill>
                <a:schemeClr val="accent6"/>
              </a:solidFill>
            </a:rPr>
            <a:t>Continued</a:t>
          </a:r>
          <a:r>
            <a:rPr lang="de-AT" sz="1300" b="1" kern="1200" dirty="0" smtClean="0"/>
            <a:t> </a:t>
          </a:r>
          <a:r>
            <a:rPr lang="de-AT" sz="1300" b="1" kern="1200" dirty="0" err="1" smtClean="0">
              <a:solidFill>
                <a:schemeClr val="accent6"/>
              </a:solidFill>
            </a:rPr>
            <a:t>education</a:t>
          </a:r>
          <a:endParaRPr lang="en-GB" sz="1300" b="1" kern="1200" dirty="0">
            <a:solidFill>
              <a:schemeClr val="accent6"/>
            </a:solidFill>
          </a:endParaRPr>
        </a:p>
      </dsp:txBody>
      <dsp:txXfrm>
        <a:off x="1718001" y="1077806"/>
        <a:ext cx="1538509" cy="923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9BE38-3845-A942-A6EA-F70521D9E04B}">
      <dsp:nvSpPr>
        <dsp:cNvPr id="0" name=""/>
        <dsp:cNvSpPr/>
      </dsp:nvSpPr>
      <dsp:spPr>
        <a:xfrm>
          <a:off x="0" y="248552"/>
          <a:ext cx="4333382" cy="861120"/>
        </a:xfrm>
        <a:prstGeom prst="roundRect">
          <a:avLst/>
        </a:prstGeom>
        <a:solidFill>
          <a:srgbClr val="455DB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2014 – 2015  </a:t>
          </a:r>
          <a:r>
            <a:rPr lang="en-US" sz="2400" b="1" kern="1200" dirty="0"/>
            <a:t>€</a:t>
          </a:r>
          <a:r>
            <a:rPr lang="en-GB" sz="2400" kern="1200" dirty="0"/>
            <a:t> </a:t>
          </a:r>
          <a:r>
            <a:rPr lang="en-GB" sz="2400" kern="1200" dirty="0" smtClean="0"/>
            <a:t>6,4 </a:t>
          </a:r>
          <a:r>
            <a:rPr lang="en-GB" sz="2400" kern="1200" dirty="0"/>
            <a:t>billion </a:t>
          </a:r>
        </a:p>
      </dsp:txBody>
      <dsp:txXfrm>
        <a:off x="42036" y="290588"/>
        <a:ext cx="4249310" cy="777048"/>
      </dsp:txXfrm>
    </dsp:sp>
    <dsp:sp modelId="{1E8F7F28-8A4E-9342-8813-19302EED224C}">
      <dsp:nvSpPr>
        <dsp:cNvPr id="0" name=""/>
        <dsp:cNvSpPr/>
      </dsp:nvSpPr>
      <dsp:spPr>
        <a:xfrm>
          <a:off x="0" y="867356"/>
          <a:ext cx="4333382" cy="15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85" tIns="12700" rIns="71120" bIns="12700" numCol="1" spcCol="1270" anchor="t" anchorCtr="0">
          <a:noAutofit/>
        </a:bodyPr>
        <a:lstStyle/>
        <a:p>
          <a:pPr marL="57150" lvl="1" indent="-57150" algn="l" defTabSz="355600">
            <a:lnSpc>
              <a:spcPct val="90000"/>
            </a:lnSpc>
            <a:spcBef>
              <a:spcPct val="0"/>
            </a:spcBef>
            <a:spcAft>
              <a:spcPct val="20000"/>
            </a:spcAft>
            <a:buChar char="••"/>
          </a:pPr>
          <a:endParaRPr lang="en-GB" sz="800" kern="1200" dirty="0"/>
        </a:p>
      </dsp:txBody>
      <dsp:txXfrm>
        <a:off x="0" y="867356"/>
        <a:ext cx="4333382" cy="150219"/>
      </dsp:txXfrm>
    </dsp:sp>
    <dsp:sp modelId="{E3CD801A-2F5F-0540-93CC-DD937C2C6C4A}">
      <dsp:nvSpPr>
        <dsp:cNvPr id="0" name=""/>
        <dsp:cNvSpPr/>
      </dsp:nvSpPr>
      <dsp:spPr>
        <a:xfrm>
          <a:off x="0" y="1332601"/>
          <a:ext cx="4333382" cy="861120"/>
        </a:xfrm>
        <a:prstGeom prst="roundRect">
          <a:avLst/>
        </a:prstGeom>
        <a:solidFill>
          <a:srgbClr val="455DB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2017 – 2020  </a:t>
          </a:r>
          <a:r>
            <a:rPr lang="en-US" sz="2400" b="1" kern="1200" dirty="0"/>
            <a:t>€</a:t>
          </a:r>
          <a:r>
            <a:rPr lang="en-GB" sz="2400" kern="1200" dirty="0"/>
            <a:t> </a:t>
          </a:r>
          <a:r>
            <a:rPr lang="en-GB" sz="2400" kern="1200" dirty="0" smtClean="0"/>
            <a:t>2,4 </a:t>
          </a:r>
          <a:r>
            <a:rPr lang="en-GB" sz="2400" kern="1200" dirty="0"/>
            <a:t>billion</a:t>
          </a:r>
        </a:p>
      </dsp:txBody>
      <dsp:txXfrm>
        <a:off x="42036" y="1374637"/>
        <a:ext cx="4249310" cy="777048"/>
      </dsp:txXfrm>
    </dsp:sp>
    <dsp:sp modelId="{77504E6B-0F6C-134A-A3CF-26BB1A975F61}">
      <dsp:nvSpPr>
        <dsp:cNvPr id="0" name=""/>
        <dsp:cNvSpPr/>
      </dsp:nvSpPr>
      <dsp:spPr>
        <a:xfrm>
          <a:off x="0" y="1878695"/>
          <a:ext cx="4333382"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85" tIns="12700" rIns="71120" bIns="12700" numCol="1" spcCol="1270" anchor="t" anchorCtr="0">
          <a:noAutofit/>
        </a:bodyPr>
        <a:lstStyle/>
        <a:p>
          <a:pPr marL="57150" lvl="1" indent="-57150" algn="l" defTabSz="355600">
            <a:lnSpc>
              <a:spcPct val="90000"/>
            </a:lnSpc>
            <a:spcBef>
              <a:spcPct val="0"/>
            </a:spcBef>
            <a:spcAft>
              <a:spcPct val="20000"/>
            </a:spcAft>
            <a:buChar char="••"/>
          </a:pPr>
          <a:endParaRPr lang="en-GB" sz="800" kern="1200"/>
        </a:p>
      </dsp:txBody>
      <dsp:txXfrm>
        <a:off x="0" y="1878695"/>
        <a:ext cx="4333382" cy="7617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c.europa.eu/social/main.jsp?catId=1079&amp;langId=en" TargetMode="External"/><Relationship Id="rId7" Type="http://schemas.openxmlformats.org/officeDocument/2006/relationships/hyperlink" Target="http://ec.europa.eu/social/main.jsp?langId=en&amp;catId=89&amp;newsId=2173&amp;furtherNews=ye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ur-lex.europa.eu/legal-content/EN/TXT/?uri=CELEX:32013R1304" TargetMode="External"/><Relationship Id="rId5" Type="http://schemas.openxmlformats.org/officeDocument/2006/relationships/hyperlink" Target="http://ec.europa.eu/budget/mff/lib/COM-2016-603/COM-2016-603_en.pdf" TargetMode="External"/><Relationship Id="rId4" Type="http://schemas.openxmlformats.org/officeDocument/2006/relationships/hyperlink" Target="http://ec.europa.eu/esf/home.jsp?langId=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if.org/what_we_do/microfinance/eas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c.europa.eu/programmes/erasmus-plus/node_en" TargetMode="External"/><Relationship Id="rId3" Type="http://schemas.openxmlformats.org/officeDocument/2006/relationships/hyperlink" Target="http://ec.europa.eu/social/main.jsp?langId=en&amp;catId=89&amp;newsId=2873&amp;furtherNews=yes" TargetMode="External"/><Relationship Id="rId7" Type="http://schemas.openxmlformats.org/officeDocument/2006/relationships/hyperlink" Target="http://ec.europa.eu/social/main.jsp?catId=1079" TargetMode="External"/><Relationship Id="rId12" Type="http://schemas.openxmlformats.org/officeDocument/2006/relationships/hyperlink" Target="http://ec.europa.eu/vocational-skills-wee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c.europa.eu/social/main.jsp?catId=1147" TargetMode="External"/><Relationship Id="rId11" Type="http://schemas.openxmlformats.org/officeDocument/2006/relationships/hyperlink" Target="http://ec.europa.eu/apprenticeships-alliance" TargetMode="External"/><Relationship Id="rId5" Type="http://schemas.openxmlformats.org/officeDocument/2006/relationships/hyperlink" Target="https://ec.europa.eu/commission/priorities/deeper-and-fairer-economic-and-monetary-union/european-pillar-social-rights_en" TargetMode="External"/><Relationship Id="rId10" Type="http://schemas.openxmlformats.org/officeDocument/2006/relationships/hyperlink" Target="http://europa.eu/rapid/press-release_IP-16-4165_en.htm" TargetMode="External"/><Relationship Id="rId4" Type="http://schemas.openxmlformats.org/officeDocument/2006/relationships/hyperlink" Target="http://ec.europa.eu/social/main.jsp?catId=1223" TargetMode="External"/><Relationship Id="rId9" Type="http://schemas.openxmlformats.org/officeDocument/2006/relationships/hyperlink" Target="http://www.consilium.europa.eu/en/press/press-releases/2017/03/25-rome-declarati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Erasmus+ and its predecessors are among the most successful </a:t>
            </a:r>
            <a:r>
              <a:rPr lang="en-US" dirty="0" err="1" smtClean="0">
                <a:effectLst/>
              </a:rPr>
              <a:t>programmes</a:t>
            </a:r>
            <a:r>
              <a:rPr lang="en-US" dirty="0" smtClean="0">
                <a:effectLst/>
              </a:rPr>
              <a:t> of the European Union resulting from an initiative from the Commission. </a:t>
            </a:r>
          </a:p>
          <a:p>
            <a:r>
              <a:rPr lang="en-US" dirty="0" smtClean="0">
                <a:effectLst/>
              </a:rPr>
              <a:t>For more than three decades, they</a:t>
            </a:r>
            <a:r>
              <a:rPr lang="en-US" baseline="0" dirty="0" smtClean="0">
                <a:effectLst/>
              </a:rPr>
              <a:t> h</a:t>
            </a:r>
            <a:r>
              <a:rPr lang="en-US" dirty="0" smtClean="0">
                <a:effectLst/>
              </a:rPr>
              <a:t>ave been offering opportunities to gain new experiences to young people in particular, and a chance to broaden their horizons by going abroad. </a:t>
            </a:r>
          </a:p>
          <a:p>
            <a:r>
              <a:rPr lang="en-US" dirty="0" smtClean="0">
                <a:effectLst/>
              </a:rPr>
              <a:t>What started as a modest mobility scheme for higher education students back in 1987 – with only 3,200 students in its first year – has developed into a flagship </a:t>
            </a:r>
            <a:r>
              <a:rPr lang="en-US" dirty="0" err="1" smtClean="0">
                <a:effectLst/>
              </a:rPr>
              <a:t>programme</a:t>
            </a:r>
            <a:r>
              <a:rPr lang="en-US" dirty="0" smtClean="0">
                <a:effectLst/>
              </a:rPr>
              <a:t> benefiting around 300,000 higher education students per year,</a:t>
            </a:r>
            <a:r>
              <a:rPr lang="en-US" baseline="0" dirty="0" smtClean="0">
                <a:effectLst/>
              </a:rPr>
              <a:t> but not only</a:t>
            </a:r>
            <a:r>
              <a:rPr lang="en-US" dirty="0" smtClean="0">
                <a:effectLst/>
              </a:rPr>
              <a:t>. </a:t>
            </a:r>
          </a:p>
          <a:p>
            <a:r>
              <a:rPr lang="en-US" dirty="0" smtClean="0">
                <a:effectLst/>
              </a:rPr>
              <a:t>Since</a:t>
            </a:r>
            <a:r>
              <a:rPr lang="en-US" baseline="0" dirty="0" smtClean="0">
                <a:effectLst/>
              </a:rPr>
              <a:t> 1987, about 9 million individuals from Europe and around the world have had the opportunity to undertake activities within or outside the EU in the fields of education, training, youth and sport. Participants are young people, students, adult learners, teachers, trainees, volunteers, youth workers.</a:t>
            </a:r>
            <a:endParaRPr lang="en-US" dirty="0" smtClean="0">
              <a:effectLst/>
            </a:endParaRPr>
          </a:p>
          <a:p>
            <a:r>
              <a:rPr lang="en-US" dirty="0" smtClean="0">
                <a:effectLst/>
              </a:rPr>
              <a:t>The current Erasmus+ </a:t>
            </a:r>
            <a:r>
              <a:rPr lang="en-US" dirty="0" err="1" smtClean="0">
                <a:effectLst/>
              </a:rPr>
              <a:t>programme</a:t>
            </a:r>
            <a:r>
              <a:rPr lang="en-US" dirty="0" smtClean="0">
                <a:effectLst/>
              </a:rPr>
              <a:t>, running from 2014 to 2020, has a budget of €14.7 billion and will provide opportunities for 3.3 million young people in the EU to study, train</a:t>
            </a:r>
            <a:r>
              <a:rPr lang="en-US" baseline="0" dirty="0" smtClean="0">
                <a:effectLst/>
              </a:rPr>
              <a:t>, </a:t>
            </a:r>
            <a:r>
              <a:rPr lang="en-US" smtClean="0">
                <a:effectLst/>
              </a:rPr>
              <a:t>undertake non-formal </a:t>
            </a:r>
            <a:r>
              <a:rPr lang="en-US" dirty="0" smtClean="0">
                <a:effectLst/>
              </a:rPr>
              <a:t>learning and work-based learning experiences. </a:t>
            </a:r>
          </a:p>
          <a:p>
            <a:r>
              <a:rPr lang="en-US" dirty="0" smtClean="0">
                <a:effectLst/>
              </a:rPr>
              <a:t>The geographical scope of the </a:t>
            </a:r>
            <a:r>
              <a:rPr lang="en-US" dirty="0" err="1" smtClean="0">
                <a:effectLst/>
              </a:rPr>
              <a:t>programme</a:t>
            </a:r>
            <a:r>
              <a:rPr lang="en-US" dirty="0" smtClean="0">
                <a:effectLst/>
              </a:rPr>
              <a:t> has expanded from 11 countries in 1987 to 33 currently (all 28 EU Member States as well as Turkey, the former Yugoslav Republic of Macedonia, Norway, Iceland and Liechtenstein). The </a:t>
            </a:r>
            <a:r>
              <a:rPr lang="en-US" dirty="0" err="1" smtClean="0">
                <a:effectLst/>
              </a:rPr>
              <a:t>programme</a:t>
            </a:r>
            <a:r>
              <a:rPr lang="en-US" dirty="0" smtClean="0">
                <a:effectLst/>
              </a:rPr>
              <a:t> is also open to partner countries across the world. </a:t>
            </a:r>
          </a:p>
          <a:p>
            <a:r>
              <a:rPr lang="en-US" dirty="0" smtClean="0">
                <a:effectLst/>
              </a:rPr>
              <a:t>A proposal</a:t>
            </a:r>
            <a:r>
              <a:rPr lang="en-US" baseline="0" dirty="0" smtClean="0">
                <a:effectLst/>
              </a:rPr>
              <a:t> for a </a:t>
            </a:r>
            <a:r>
              <a:rPr lang="en-US" dirty="0" smtClean="0">
                <a:effectLst/>
              </a:rPr>
              <a:t>new Erasmus </a:t>
            </a:r>
            <a:r>
              <a:rPr lang="en-US" dirty="0" err="1" smtClean="0">
                <a:effectLst/>
              </a:rPr>
              <a:t>programme</a:t>
            </a:r>
            <a:r>
              <a:rPr lang="en-US" dirty="0" smtClean="0">
                <a:effectLst/>
              </a:rPr>
              <a:t> for the period 2021-2027 has</a:t>
            </a:r>
            <a:r>
              <a:rPr lang="en-US" baseline="0" dirty="0" smtClean="0">
                <a:effectLst/>
              </a:rPr>
              <a:t> been adopted by the Commission end of May 2018 and has been transmitted to the European Parliament and the Council. We hope for a timely adoption by the European co-legislator to have a seamless transition between the current and the next programme.*</a:t>
            </a:r>
          </a:p>
          <a:p>
            <a:pPr defTabSz="914218">
              <a:defRPr/>
            </a:pPr>
            <a:endParaRPr lang="en-US" dirty="0"/>
          </a:p>
          <a:p>
            <a:pPr defTabSz="914218">
              <a:defRPr/>
            </a:pPr>
            <a:r>
              <a:rPr lang="en-US" dirty="0"/>
              <a:t>*  The statistics in the picture and the sentence on the decision-making process regarding the proposal on </a:t>
            </a:r>
            <a:r>
              <a:rPr lang="en-US" dirty="0" err="1"/>
              <a:t>theErasmus</a:t>
            </a:r>
            <a:r>
              <a:rPr lang="en-US" dirty="0"/>
              <a:t> </a:t>
            </a:r>
            <a:r>
              <a:rPr lang="en-US" dirty="0" err="1"/>
              <a:t>programme</a:t>
            </a:r>
            <a:r>
              <a:rPr lang="en-US" dirty="0"/>
              <a:t> will be updated according to needs and requirements.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134658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000" dirty="0" smtClean="0"/>
              <a:t>The Youth Guarantee has become a reality across the EU and has helped to improve the lives of millions of young Europeans.</a:t>
            </a:r>
          </a:p>
          <a:p>
            <a:pPr marL="173575" indent="-173575">
              <a:buFontTx/>
              <a:buChar char="-"/>
            </a:pPr>
            <a:r>
              <a:rPr lang="en-US" sz="1000" dirty="0" smtClean="0"/>
              <a:t>More than </a:t>
            </a:r>
            <a:r>
              <a:rPr lang="en-US" sz="1000" b="1" dirty="0" smtClean="0"/>
              <a:t>5 million young people have registered </a:t>
            </a:r>
            <a:r>
              <a:rPr lang="en-US" sz="1000" dirty="0" smtClean="0"/>
              <a:t>in YG schemes </a:t>
            </a:r>
            <a:r>
              <a:rPr lang="en-US" sz="1000" b="1" dirty="0" smtClean="0"/>
              <a:t>each year </a:t>
            </a:r>
            <a:r>
              <a:rPr lang="en-US" sz="1000" b="0" dirty="0" smtClean="0"/>
              <a:t>since</a:t>
            </a:r>
            <a:r>
              <a:rPr lang="en-US" sz="1000" b="1" dirty="0" smtClean="0"/>
              <a:t> </a:t>
            </a:r>
            <a:r>
              <a:rPr lang="en-US" sz="1000" dirty="0" smtClean="0"/>
              <a:t>2014.</a:t>
            </a:r>
          </a:p>
          <a:p>
            <a:pPr marL="173575" indent="-173575">
              <a:buFontTx/>
              <a:buChar char="-"/>
            </a:pPr>
            <a:r>
              <a:rPr lang="en-US" sz="1000" dirty="0" smtClean="0"/>
              <a:t>Since 2014, </a:t>
            </a:r>
            <a:r>
              <a:rPr lang="en-US" sz="1000" b="1" dirty="0" smtClean="0"/>
              <a:t>each year more than 3.5 million young people </a:t>
            </a:r>
            <a:r>
              <a:rPr lang="en-US" sz="1000" dirty="0" smtClean="0"/>
              <a:t>registered in the YG </a:t>
            </a:r>
            <a:r>
              <a:rPr lang="en-US" sz="1000" b="1" dirty="0" smtClean="0"/>
              <a:t>took up an offer of employment, continued education, a traineeship or an apprenticeship</a:t>
            </a:r>
            <a:r>
              <a:rPr lang="en-US" sz="1000" dirty="0" smtClean="0"/>
              <a:t>. </a:t>
            </a:r>
          </a:p>
          <a:p>
            <a:pPr marL="173575" indent="-173575">
              <a:buFontTx/>
              <a:buChar char="-"/>
            </a:pPr>
            <a:endParaRPr lang="en-US" sz="1000" dirty="0" smtClean="0"/>
          </a:p>
          <a:p>
            <a:pPr marL="0" indent="0">
              <a:buFontTx/>
              <a:buNone/>
            </a:pPr>
            <a:r>
              <a:rPr lang="en-US" sz="1000" b="1" u="sng" dirty="0" smtClean="0"/>
              <a:t>What is the Youth</a:t>
            </a:r>
            <a:r>
              <a:rPr lang="en-US" sz="1000" b="1" u="sng" baseline="0" dirty="0" smtClean="0"/>
              <a:t> Guarantee?</a:t>
            </a:r>
            <a:endParaRPr lang="en-US" sz="1000" b="1" u="sng" dirty="0" smtClean="0"/>
          </a:p>
          <a:p>
            <a:pPr marL="173575" indent="-173575">
              <a:buFontTx/>
              <a:buChar char="-"/>
            </a:pPr>
            <a:endParaRPr lang="en-GB" sz="1000" b="1" u="sng" dirty="0" smtClean="0"/>
          </a:p>
          <a:p>
            <a:pPr marL="171410" indent="-171410" defTabSz="914182">
              <a:buFontTx/>
              <a:buChar char="-"/>
              <a:defRPr/>
            </a:pPr>
            <a:r>
              <a:rPr lang="en-US" dirty="0" smtClean="0"/>
              <a:t>Launched by the Commission, the Youth Guarantee is a </a:t>
            </a:r>
            <a:r>
              <a:rPr lang="en-US" b="1" dirty="0" smtClean="0"/>
              <a:t>political commitment </a:t>
            </a:r>
            <a:r>
              <a:rPr lang="en-US" dirty="0" smtClean="0"/>
              <a:t>taken by all EU Member States in April 2013 (in the form of a Council</a:t>
            </a:r>
            <a:r>
              <a:rPr lang="en-US" baseline="0" dirty="0" smtClean="0"/>
              <a:t> Recommendation) </a:t>
            </a:r>
            <a:r>
              <a:rPr lang="en-US" dirty="0" smtClean="0"/>
              <a:t>to give </a:t>
            </a:r>
            <a:r>
              <a:rPr lang="en-US" b="1" dirty="0" smtClean="0"/>
              <a:t>every</a:t>
            </a:r>
            <a:r>
              <a:rPr lang="en-US" dirty="0" smtClean="0"/>
              <a:t> </a:t>
            </a:r>
            <a:r>
              <a:rPr lang="en-US" b="1" dirty="0" smtClean="0"/>
              <a:t>person</a:t>
            </a:r>
            <a:r>
              <a:rPr lang="en-US" dirty="0" smtClean="0"/>
              <a:t> </a:t>
            </a:r>
            <a:r>
              <a:rPr lang="en-US" b="1" dirty="0" smtClean="0"/>
              <a:t>under the age of 25 </a:t>
            </a:r>
            <a:r>
              <a:rPr lang="en-US" dirty="0" smtClean="0"/>
              <a:t>a </a:t>
            </a:r>
            <a:r>
              <a:rPr lang="en-US" b="1" dirty="0" smtClean="0"/>
              <a:t>good-quality offer of employment, continued education, an apprenticeship or a traineeship </a:t>
            </a:r>
            <a:r>
              <a:rPr lang="en-US" dirty="0" smtClean="0"/>
              <a:t>within a period of </a:t>
            </a:r>
            <a:r>
              <a:rPr lang="en-US" b="1" dirty="0" smtClean="0"/>
              <a:t>four months </a:t>
            </a:r>
            <a:r>
              <a:rPr lang="en-US" b="0" dirty="0" smtClean="0"/>
              <a:t>of</a:t>
            </a:r>
            <a:r>
              <a:rPr lang="en-US" b="1" dirty="0" smtClean="0"/>
              <a:t> </a:t>
            </a:r>
            <a:r>
              <a:rPr lang="en-US" dirty="0" smtClean="0"/>
              <a:t>becoming unemployed or leaving formal education. </a:t>
            </a:r>
          </a:p>
          <a:p>
            <a:pPr marL="171410" indent="-171410" defTabSz="914182">
              <a:buFontTx/>
              <a:buChar char="-"/>
              <a:defRPr/>
            </a:pPr>
            <a:endParaRPr lang="en-US" dirty="0" smtClean="0"/>
          </a:p>
          <a:p>
            <a:pPr marL="171410" indent="-171410">
              <a:buFontTx/>
              <a:buChar char="-"/>
            </a:pPr>
            <a:r>
              <a:rPr lang="en-US" dirty="0" smtClean="0"/>
              <a:t>The </a:t>
            </a:r>
            <a:r>
              <a:rPr lang="en-US" b="1" dirty="0" smtClean="0"/>
              <a:t>Youth Guarantee </a:t>
            </a:r>
            <a:r>
              <a:rPr lang="en-US" dirty="0" smtClean="0"/>
              <a:t>covers </a:t>
            </a:r>
            <a:r>
              <a:rPr lang="en-US" b="1" dirty="0" smtClean="0"/>
              <a:t>all young people not in employment, education or training (NEETs)</a:t>
            </a:r>
            <a:r>
              <a:rPr lang="en-US" dirty="0" smtClean="0"/>
              <a:t>. </a:t>
            </a:r>
          </a:p>
          <a:p>
            <a:pPr marL="171410" indent="-171410">
              <a:buFontTx/>
              <a:buChar char="-"/>
            </a:pPr>
            <a:endParaRPr lang="en-US" dirty="0" smtClean="0"/>
          </a:p>
          <a:p>
            <a:pPr marL="171410" indent="-171410">
              <a:buFontTx/>
              <a:buChar char="-"/>
            </a:pPr>
            <a:r>
              <a:rPr lang="en-US" dirty="0" smtClean="0"/>
              <a:t>The </a:t>
            </a:r>
            <a:r>
              <a:rPr lang="en-US" b="1" dirty="0" smtClean="0"/>
              <a:t>coordination</a:t>
            </a:r>
            <a:r>
              <a:rPr lang="en-US" dirty="0" smtClean="0"/>
              <a:t> of national </a:t>
            </a:r>
            <a:r>
              <a:rPr lang="en-US" b="1" dirty="0" smtClean="0"/>
              <a:t>Youth Guarantee schemes</a:t>
            </a:r>
            <a:r>
              <a:rPr lang="en-US" dirty="0" smtClean="0"/>
              <a:t> falls in most cases upon the </a:t>
            </a:r>
            <a:r>
              <a:rPr lang="en-US" b="1" dirty="0" smtClean="0"/>
              <a:t>ministry in charge of </a:t>
            </a:r>
            <a:r>
              <a:rPr lang="en-US" b="1" dirty="0" err="1" smtClean="0"/>
              <a:t>labour</a:t>
            </a:r>
            <a:r>
              <a:rPr lang="en-US" dirty="0" smtClean="0"/>
              <a:t>, while public employment services generally act as the main entry point. Alternative providers (including chambers of commerce, industry and crafts, youth </a:t>
            </a:r>
            <a:r>
              <a:rPr lang="en-US" dirty="0" err="1" smtClean="0"/>
              <a:t>centres</a:t>
            </a:r>
            <a:r>
              <a:rPr lang="en-US" dirty="0" smtClean="0"/>
              <a:t>, education institutions and providers and municipalities) are involved in about one third of Member States, and young people can register through specific online Youth Guarantee platforms in three Member States. Member States</a:t>
            </a:r>
            <a:r>
              <a:rPr lang="en-US" baseline="0" dirty="0" smtClean="0"/>
              <a:t> had to develop </a:t>
            </a:r>
            <a:r>
              <a:rPr lang="en-US" b="1" baseline="0" dirty="0" smtClean="0"/>
              <a:t>Youth Guarantee Implementation Plans</a:t>
            </a:r>
            <a:r>
              <a:rPr lang="en-US" baseline="0" dirty="0" smtClean="0"/>
              <a:t>, setting out how they plan to implement their national Youth Guarantee scheme. </a:t>
            </a:r>
            <a:endParaRPr lang="en-US" dirty="0" smtClean="0"/>
          </a:p>
          <a:p>
            <a:pPr marL="171410" indent="-171410">
              <a:buFontTx/>
              <a:buChar char="-"/>
            </a:pPr>
            <a:endParaRPr lang="en-US" dirty="0" smtClean="0"/>
          </a:p>
          <a:p>
            <a:pPr marL="171410" indent="-171410">
              <a:buFontTx/>
              <a:buChar char="-"/>
            </a:pPr>
            <a:r>
              <a:rPr lang="en-US" dirty="0" smtClean="0"/>
              <a:t>While a majority of Member States target young people under the age of 25 as set out in the Council Recommendation, 13 Member States have extended coverage to target those under the age of 30. In most Member States, the time limit for delivering an offer is set at four months, in line with the Council Recommendation. </a:t>
            </a:r>
          </a:p>
          <a:p>
            <a:pPr marL="171410" indent="-171410">
              <a:buFontTx/>
              <a:buChar char="-"/>
            </a:pPr>
            <a:endParaRPr lang="en-US" dirty="0" smtClean="0"/>
          </a:p>
          <a:p>
            <a:r>
              <a:rPr lang="en-US" dirty="0" smtClean="0"/>
              <a:t>Typical examples of Youth Guarantee offers include: </a:t>
            </a:r>
          </a:p>
          <a:p>
            <a:endParaRPr lang="en-US" dirty="0" smtClean="0"/>
          </a:p>
          <a:p>
            <a:pPr lvl="1"/>
            <a:r>
              <a:rPr lang="en-US" b="1" dirty="0" smtClean="0"/>
              <a:t>1</a:t>
            </a:r>
            <a:r>
              <a:rPr lang="en-US" dirty="0" smtClean="0"/>
              <a:t>.open </a:t>
            </a:r>
            <a:r>
              <a:rPr lang="en-US" b="1" dirty="0" err="1" smtClean="0"/>
              <a:t>labour</a:t>
            </a:r>
            <a:r>
              <a:rPr lang="en-US" b="1" dirty="0" smtClean="0"/>
              <a:t> market employment </a:t>
            </a:r>
            <a:r>
              <a:rPr lang="en-US" dirty="0" smtClean="0"/>
              <a:t>(</a:t>
            </a:r>
            <a:r>
              <a:rPr lang="en-US" dirty="0" err="1" smtClean="0"/>
              <a:t>subsidised</a:t>
            </a:r>
            <a:r>
              <a:rPr lang="en-US" dirty="0" smtClean="0"/>
              <a:t> or not), self-employment supported through start-up and dedicated subsidies; </a:t>
            </a:r>
          </a:p>
          <a:p>
            <a:pPr lvl="1"/>
            <a:r>
              <a:rPr lang="en-US" b="1" dirty="0" smtClean="0"/>
              <a:t>2.education</a:t>
            </a:r>
            <a:r>
              <a:rPr lang="en-US" dirty="0" smtClean="0"/>
              <a:t> </a:t>
            </a:r>
            <a:r>
              <a:rPr lang="en-US" b="1" dirty="0" smtClean="0"/>
              <a:t>opportunities</a:t>
            </a:r>
            <a:r>
              <a:rPr lang="en-US" dirty="0" smtClean="0"/>
              <a:t> including job-related training, reinsertion into the regular education system, bridging courses supporting this reinsertion, second chance education; </a:t>
            </a:r>
          </a:p>
          <a:p>
            <a:pPr lvl="1"/>
            <a:r>
              <a:rPr lang="en-US" b="1" dirty="0" smtClean="0"/>
              <a:t>3.apprenticeships</a:t>
            </a:r>
            <a:r>
              <a:rPr lang="en-US" dirty="0" smtClean="0"/>
              <a:t>; and </a:t>
            </a:r>
          </a:p>
          <a:p>
            <a:pPr lvl="1"/>
            <a:r>
              <a:rPr lang="en-US" b="1" dirty="0" smtClean="0"/>
              <a:t>4.traineeships</a:t>
            </a:r>
            <a:r>
              <a:rPr lang="en-US" dirty="0" smtClean="0"/>
              <a:t>. </a:t>
            </a:r>
          </a:p>
          <a:p>
            <a:pPr marL="0" indent="0" defTabSz="914182">
              <a:buFontTx/>
              <a:buNone/>
              <a:defRPr/>
            </a:pPr>
            <a:endParaRPr lang="de-DE" dirty="0" smtClean="0"/>
          </a:p>
          <a:p>
            <a:pPr marL="171410" indent="-171410">
              <a:buFontTx/>
              <a:buChar char="-"/>
            </a:pPr>
            <a:r>
              <a:rPr lang="en-US" dirty="0" smtClean="0"/>
              <a:t>While implementation</a:t>
            </a:r>
            <a:r>
              <a:rPr lang="en-US" baseline="0" dirty="0" smtClean="0"/>
              <a:t> of the Youth Guarantee lies mostly in the hands of the Member States, t</a:t>
            </a:r>
            <a:r>
              <a:rPr lang="en-US" dirty="0" smtClean="0"/>
              <a:t>he European Union can support their efforts. The Commission is doing this by organizing mutual-learning events,</a:t>
            </a:r>
            <a:r>
              <a:rPr lang="en-US" baseline="0" dirty="0" smtClean="0"/>
              <a:t> supporting some Member States via peer reviews and monitoring the implementation of the Youth Guarantee within the process of the European Semester. </a:t>
            </a:r>
            <a:endParaRPr lang="en-US" dirty="0" smtClean="0"/>
          </a:p>
          <a:p>
            <a:pPr marL="171410" indent="-171410">
              <a:buFontTx/>
              <a:buChar char="-"/>
            </a:pPr>
            <a:endParaRPr lang="en-US" dirty="0" smtClean="0"/>
          </a:p>
          <a:p>
            <a:pPr marL="171410" indent="-171410">
              <a:buFontTx/>
              <a:buChar char="-"/>
            </a:pPr>
            <a:r>
              <a:rPr lang="en-US" dirty="0" smtClean="0"/>
              <a:t>In addition, the </a:t>
            </a:r>
            <a:r>
              <a:rPr lang="en-US" b="1" dirty="0" smtClean="0"/>
              <a:t>Youth Employment Initiative </a:t>
            </a:r>
            <a:r>
              <a:rPr lang="en-US" b="0" dirty="0" smtClean="0"/>
              <a:t>was</a:t>
            </a:r>
            <a:r>
              <a:rPr lang="en-US" b="1" baseline="0" dirty="0" smtClean="0"/>
              <a:t> </a:t>
            </a:r>
            <a:r>
              <a:rPr lang="en-US" dirty="0" smtClean="0"/>
              <a:t>launched three years ago, which is a financial tool to support the implementation of the Youth Guarantee with a total of EUR 8.8 billion.</a:t>
            </a:r>
            <a:r>
              <a:rPr lang="en-US" baseline="0" dirty="0" smtClean="0"/>
              <a:t> In addition, the roll-out of the Youth Guarantee is supported by the ESF and national budgets.  </a:t>
            </a:r>
            <a:endParaRPr lang="en-US" dirty="0" smtClean="0"/>
          </a:p>
          <a:p>
            <a:pPr marL="0" indent="0">
              <a:buFontTx/>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u="sng" dirty="0" smtClean="0"/>
              <a:t>Results of the Youth Guarantee</a:t>
            </a:r>
          </a:p>
          <a:p>
            <a:pPr marL="0" indent="0">
              <a:buFontTx/>
              <a:buNone/>
            </a:pPr>
            <a:endParaRPr lang="en-US" dirty="0" smtClean="0"/>
          </a:p>
          <a:p>
            <a:r>
              <a:rPr lang="en-US" b="1" dirty="0" smtClean="0"/>
              <a:t>Four years on from when the Youth Guarantee took off</a:t>
            </a:r>
            <a:r>
              <a:rPr lang="en-US" dirty="0" smtClean="0"/>
              <a:t>, young people’s </a:t>
            </a:r>
            <a:r>
              <a:rPr lang="en-US" dirty="0" err="1" smtClean="0"/>
              <a:t>labour</a:t>
            </a:r>
            <a:r>
              <a:rPr lang="en-US" dirty="0" smtClean="0"/>
              <a:t> market performance has improved significantly:</a:t>
            </a:r>
          </a:p>
          <a:p>
            <a:r>
              <a:rPr lang="en-US" dirty="0" smtClean="0"/>
              <a:t>-</a:t>
            </a:r>
            <a:r>
              <a:rPr lang="en-US" baseline="0" dirty="0" smtClean="0"/>
              <a:t>   </a:t>
            </a:r>
            <a:r>
              <a:rPr lang="en-US" dirty="0" smtClean="0"/>
              <a:t>Youth unemployment has dropped from a peak of 24.4 % in 2013 to 16.8 % in 2017;</a:t>
            </a:r>
          </a:p>
          <a:p>
            <a:r>
              <a:rPr lang="en-US" dirty="0" smtClean="0"/>
              <a:t>-</a:t>
            </a:r>
            <a:r>
              <a:rPr lang="en-US" baseline="0" dirty="0" smtClean="0"/>
              <a:t>   </a:t>
            </a:r>
            <a:r>
              <a:rPr lang="en-US" dirty="0" smtClean="0"/>
              <a:t>And the share of 15-24 year olds not in employment, education or training has fallen from 13.2% in 2012 to 10.9% in 2017.</a:t>
            </a:r>
          </a:p>
          <a:p>
            <a:pPr marL="171410" indent="-171410">
              <a:buFontTx/>
              <a:buChar char="-"/>
            </a:pPr>
            <a:r>
              <a:rPr lang="en-US" sz="1000" dirty="0" smtClean="0"/>
              <a:t>There are almost 2 million fewer young unemployed in the EU and 1 million less young people not in employment, education or training (NEETs).</a:t>
            </a:r>
          </a:p>
          <a:p>
            <a:pPr marL="171410" indent="-171410">
              <a:buFontTx/>
              <a:buChar char="-"/>
            </a:pPr>
            <a:r>
              <a:rPr lang="en-US" sz="1000" dirty="0" smtClean="0"/>
              <a:t>The Youth Guarantee has significantly </a:t>
            </a:r>
            <a:r>
              <a:rPr lang="en-US" sz="1000" b="1" dirty="0" smtClean="0"/>
              <a:t>facilitated structural reforms</a:t>
            </a:r>
            <a:r>
              <a:rPr lang="en-US" sz="1000" dirty="0" smtClean="0"/>
              <a:t> and </a:t>
            </a:r>
            <a:r>
              <a:rPr lang="en-US" sz="1000" b="1" dirty="0" smtClean="0"/>
              <a:t>innovation in policy design</a:t>
            </a:r>
            <a:r>
              <a:rPr lang="en-US" sz="1000" dirty="0" smtClean="0"/>
              <a:t> across EU Member States. In 2013-2015, Member States adopted a total of 132 </a:t>
            </a:r>
            <a:r>
              <a:rPr lang="en-US" sz="1000" dirty="0" err="1" smtClean="0"/>
              <a:t>labour</a:t>
            </a:r>
            <a:r>
              <a:rPr lang="en-US" sz="1000" dirty="0" smtClean="0"/>
              <a:t> market measures targeting young people, highlighting a strong focus on youth employment policies. </a:t>
            </a:r>
          </a:p>
          <a:p>
            <a:endParaRPr lang="en-GB" sz="1000" dirty="0" smtClean="0"/>
          </a:p>
          <a:p>
            <a:endParaRPr lang="en-US" sz="1000" dirty="0" smtClean="0"/>
          </a:p>
          <a:p>
            <a:endParaRPr lang="en-US" sz="100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03252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Youth Employment Initiative (YEI) is one of the </a:t>
            </a:r>
            <a:r>
              <a:rPr lang="en-US" b="1" dirty="0" smtClean="0"/>
              <a:t>main EU financial resources</a:t>
            </a:r>
            <a:r>
              <a:rPr lang="en-US" dirty="0" smtClean="0"/>
              <a:t> to support the implementation of </a:t>
            </a:r>
            <a:r>
              <a:rPr lang="en-US" dirty="0" smtClean="0">
                <a:hlinkClick r:id="rId3"/>
              </a:rPr>
              <a:t>Youth Guarantee</a:t>
            </a:r>
            <a:r>
              <a:rPr lang="en-US" dirty="0" smtClean="0"/>
              <a:t> schemes. It was launched to provide</a:t>
            </a:r>
            <a:r>
              <a:rPr lang="en-US" b="1" dirty="0" smtClean="0"/>
              <a:t> support </a:t>
            </a:r>
            <a:r>
              <a:rPr lang="en-US" dirty="0" smtClean="0"/>
              <a:t>to </a:t>
            </a:r>
            <a:r>
              <a:rPr lang="en-US" b="1" dirty="0" smtClean="0"/>
              <a:t>young people</a:t>
            </a:r>
            <a:r>
              <a:rPr lang="en-US" dirty="0" smtClean="0"/>
              <a:t> living in regions where youth unemployment was higher than 25% in 2012. It was topped up in 2017 for regions with youth unemployment higher than 25%in 2016.</a:t>
            </a:r>
          </a:p>
          <a:p>
            <a:r>
              <a:rPr lang="en-US" dirty="0" smtClean="0"/>
              <a:t>The Youth Employment Initiative exclusively supports young people who are </a:t>
            </a:r>
            <a:r>
              <a:rPr lang="en-US" b="1" dirty="0" smtClean="0"/>
              <a:t>not in education</a:t>
            </a:r>
            <a:r>
              <a:rPr lang="en-US" dirty="0" smtClean="0"/>
              <a:t>, </a:t>
            </a:r>
            <a:r>
              <a:rPr lang="en-US" b="1" dirty="0" smtClean="0"/>
              <a:t>employment </a:t>
            </a:r>
            <a:r>
              <a:rPr lang="en-US" dirty="0" smtClean="0"/>
              <a:t>or </a:t>
            </a:r>
            <a:r>
              <a:rPr lang="en-US" b="1" dirty="0" smtClean="0"/>
              <a:t>training</a:t>
            </a:r>
            <a:r>
              <a:rPr lang="en-US" dirty="0" smtClean="0"/>
              <a:t> (NEETs), including the long-term unemployed or those not registered as job-seekers. It ensures that in parts of Europe where the challenges are most acute, young people can receive targeted support. Typically, the YEI funds the provision of:</a:t>
            </a:r>
          </a:p>
          <a:p>
            <a:pPr marL="171707" indent="-171707">
              <a:buFont typeface="Arial" panose="020B0604020202020204" pitchFamily="34" charset="0"/>
              <a:buChar char="•"/>
            </a:pPr>
            <a:r>
              <a:rPr lang="en-US" dirty="0" smtClean="0"/>
              <a:t>apprenticeships</a:t>
            </a:r>
          </a:p>
          <a:p>
            <a:pPr marL="171707" indent="-171707">
              <a:buFont typeface="Arial" panose="020B0604020202020204" pitchFamily="34" charset="0"/>
              <a:buChar char="•"/>
            </a:pPr>
            <a:r>
              <a:rPr lang="en-US" dirty="0" smtClean="0"/>
              <a:t>traineeships</a:t>
            </a:r>
          </a:p>
          <a:p>
            <a:pPr marL="171707" indent="-171707">
              <a:buFont typeface="Arial" panose="020B0604020202020204" pitchFamily="34" charset="0"/>
              <a:buChar char="•"/>
            </a:pPr>
            <a:r>
              <a:rPr lang="en-US" dirty="0" smtClean="0"/>
              <a:t>job placements</a:t>
            </a:r>
          </a:p>
          <a:p>
            <a:pPr marL="171707" indent="-171707">
              <a:buFont typeface="Arial" panose="020B0604020202020204" pitchFamily="34" charset="0"/>
              <a:buChar char="•"/>
            </a:pPr>
            <a:r>
              <a:rPr lang="en-US" dirty="0" smtClean="0"/>
              <a:t>further education leading to a qualification</a:t>
            </a:r>
          </a:p>
          <a:p>
            <a:r>
              <a:rPr lang="en-US" dirty="0" smtClean="0"/>
              <a:t>The YEI supports the implementation of the Youth Guarantee. Under the Youth Guarantee, Member States should put in place measures to ensure that young people up to the age of 25 receive a good quality offer of employment, continued education, an apprenticeship or a traineeship </a:t>
            </a:r>
            <a:r>
              <a:rPr lang="en-US" b="1" dirty="0" smtClean="0"/>
              <a:t>within four months of leaving school or becoming unemployed</a:t>
            </a:r>
            <a:r>
              <a:rPr lang="en-US" dirty="0" smtClean="0"/>
              <a:t>.</a:t>
            </a:r>
          </a:p>
          <a:p>
            <a:r>
              <a:rPr lang="en-US" dirty="0" smtClean="0"/>
              <a:t>The Youth Employment Initiative is </a:t>
            </a:r>
            <a:r>
              <a:rPr lang="en-US" b="1" dirty="0" smtClean="0"/>
              <a:t>complementary</a:t>
            </a:r>
            <a:r>
              <a:rPr lang="en-US" dirty="0" smtClean="0"/>
              <a:t> to other actions undertaken at national level, supported in particular by the </a:t>
            </a:r>
            <a:r>
              <a:rPr lang="en-US" dirty="0" smtClean="0">
                <a:hlinkClick r:id="rId4"/>
              </a:rPr>
              <a:t>European Social Fund</a:t>
            </a:r>
            <a:r>
              <a:rPr lang="en-US" dirty="0" smtClean="0"/>
              <a:t> (ESF), that aim to implement youth guarantee schemes. The ESF can reach out beyond individuals, helping reform employment, education and training institutes and services.</a:t>
            </a:r>
          </a:p>
          <a:p>
            <a:r>
              <a:rPr lang="en-US" dirty="0" smtClean="0"/>
              <a:t>The </a:t>
            </a:r>
            <a:r>
              <a:rPr lang="en-US" b="1" dirty="0" smtClean="0"/>
              <a:t>total budget</a:t>
            </a:r>
            <a:r>
              <a:rPr lang="en-US" dirty="0" smtClean="0"/>
              <a:t> of the Youth Employment Initiative (for all eligible EU Member States) is €8.8 billion for the period 2014-2020. The initial budget of 2014-2015 was €6.4 billion; however, in September 2016, given the still high levels of youth unemployment, the </a:t>
            </a:r>
            <a:r>
              <a:rPr lang="en-US" dirty="0" smtClean="0">
                <a:hlinkClick r:id="rId5"/>
              </a:rPr>
              <a:t>Commission proposed to increase this budget </a:t>
            </a:r>
            <a:r>
              <a:rPr lang="en-US" dirty="0" smtClean="0"/>
              <a:t>. In June 2017, the Council and the Parliament agreed to an increase of the YEI by €2.4 billion for eligible Member States for the period 2017-2020</a:t>
            </a:r>
          </a:p>
          <a:p>
            <a:r>
              <a:rPr lang="en-US" dirty="0" smtClean="0"/>
              <a:t>Of the total budget of €8.8 billion, €4.4 billion comes from a dedicated Youth Employment budget line, which is complemented by €4.4 billion more from ESF national allocations. The ESF contribution is topped up by the eligible Member States' own financial resources. The YEI is implemented in accordance with </a:t>
            </a:r>
            <a:r>
              <a:rPr lang="en-US" dirty="0" smtClean="0">
                <a:hlinkClick r:id="rId6"/>
              </a:rPr>
              <a:t>ESF rules</a:t>
            </a:r>
            <a:r>
              <a:rPr lang="en-US" dirty="0" smtClean="0"/>
              <a:t>.</a:t>
            </a:r>
          </a:p>
          <a:p>
            <a:r>
              <a:rPr lang="en-US" dirty="0" smtClean="0"/>
              <a:t>In order to </a:t>
            </a:r>
            <a:r>
              <a:rPr lang="en-US" dirty="0" err="1" smtClean="0"/>
              <a:t>mobilise</a:t>
            </a:r>
            <a:r>
              <a:rPr lang="en-US" dirty="0" smtClean="0"/>
              <a:t> faster YEI actions on the ground, </a:t>
            </a:r>
            <a:r>
              <a:rPr lang="en-US" b="1" dirty="0" smtClean="0"/>
              <a:t>substantial funding was released</a:t>
            </a:r>
            <a:r>
              <a:rPr lang="en-US" dirty="0" smtClean="0"/>
              <a:t> to Member States in the form of </a:t>
            </a:r>
            <a:r>
              <a:rPr lang="en-US" dirty="0" smtClean="0">
                <a:hlinkClick r:id="rId7"/>
              </a:rPr>
              <a:t>pre-financing</a:t>
            </a:r>
            <a:r>
              <a:rPr lang="en-US" dirty="0" smtClean="0"/>
              <a:t>, which in 2015 was </a:t>
            </a:r>
            <a:r>
              <a:rPr lang="en-US" b="1" dirty="0" smtClean="0"/>
              <a:t>exceptionally</a:t>
            </a:r>
            <a:r>
              <a:rPr lang="en-US" dirty="0" smtClean="0"/>
              <a:t> </a:t>
            </a:r>
            <a:r>
              <a:rPr lang="en-US" b="1" dirty="0" smtClean="0"/>
              <a:t>increased to 30%</a:t>
            </a:r>
            <a:r>
              <a:rPr lang="en-US" dirty="0" smtClean="0"/>
              <a:t> of the special YEI budget line.</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bg-BG" dirty="0"/>
          </a:p>
        </p:txBody>
      </p:sp>
    </p:spTree>
    <p:extLst>
      <p:ext uri="{BB962C8B-B14F-4D97-AF65-F5344CB8AC3E}">
        <p14:creationId xmlns:p14="http://schemas.microsoft.com/office/powerpoint/2010/main" val="342690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Are you...</a:t>
            </a:r>
            <a:endParaRPr lang="en-US" dirty="0"/>
          </a:p>
          <a:p>
            <a:r>
              <a:rPr lang="en-US" dirty="0"/>
              <a:t>aged 18-35? </a:t>
            </a:r>
          </a:p>
          <a:p>
            <a:r>
              <a:rPr lang="en-US" dirty="0"/>
              <a:t>a national and legal resident of an EU Member State, Norway or Iceland? </a:t>
            </a:r>
          </a:p>
          <a:p>
            <a:r>
              <a:rPr lang="en-US" dirty="0"/>
              <a:t>unable to find a job or training opportunity in your country? </a:t>
            </a:r>
          </a:p>
          <a:p>
            <a:r>
              <a:rPr lang="en-US" dirty="0"/>
              <a:t>willing to relocate to another EU Member State, Norway or Iceland for a job, traineeship or apprenticeship? </a:t>
            </a:r>
          </a:p>
          <a:p>
            <a:r>
              <a:rPr lang="en-US" dirty="0"/>
              <a:t>If so, then </a:t>
            </a:r>
            <a:r>
              <a:rPr lang="en-US" b="1" i="1" dirty="0"/>
              <a:t>Your first EURES job</a:t>
            </a:r>
            <a:r>
              <a:rPr lang="en-US" dirty="0"/>
              <a:t> could be the solution for you.</a:t>
            </a:r>
          </a:p>
          <a:p>
            <a:r>
              <a:rPr lang="en-US" b="1" dirty="0"/>
              <a:t>What's in it for me?</a:t>
            </a:r>
            <a:endParaRPr lang="en-US" dirty="0"/>
          </a:p>
          <a:p>
            <a:r>
              <a:rPr lang="en-US" b="1" i="1" dirty="0"/>
              <a:t>Your first EURES job</a:t>
            </a:r>
            <a:r>
              <a:rPr lang="en-US" dirty="0"/>
              <a:t> is a European Union job mobility scheme to help young EU citizens to find a job, traineeship or apprenticeship opportunity in another EU country, Norway or Iceland and to help employers find qualified workforce. It aims to match young jobseekers with remunerated employment offers across Europe. Placements must have a duration of at least 6 months (for jobs and apprenticeships) or 3 months (for traineeships).</a:t>
            </a:r>
          </a:p>
          <a:p>
            <a:r>
              <a:rPr lang="en-US" dirty="0"/>
              <a:t>Through </a:t>
            </a:r>
            <a:r>
              <a:rPr lang="en-US" b="1" i="1" dirty="0"/>
              <a:t>Your first EURES job</a:t>
            </a:r>
            <a:r>
              <a:rPr lang="en-US" dirty="0"/>
              <a:t> you can receive information, job search, matching and recruitment assistance. You may also be eligible for financial support to attend an interview abroad, as well as to cover costs such as language training, recognition of qualifications or relocation to the destination country.           </a:t>
            </a:r>
          </a:p>
          <a:p>
            <a:r>
              <a:rPr lang="en-US" b="1" dirty="0"/>
              <a:t>What qualifications do I need?</a:t>
            </a:r>
            <a:endParaRPr lang="en-US" dirty="0"/>
          </a:p>
          <a:p>
            <a:r>
              <a:rPr lang="en-US" b="1" i="1" dirty="0"/>
              <a:t>Your first EURES job </a:t>
            </a:r>
            <a:r>
              <a:rPr lang="en-US" dirty="0"/>
              <a:t>is open to candidates with different levels of education and/or work experience.</a:t>
            </a:r>
          </a:p>
          <a:p>
            <a:r>
              <a:rPr lang="en-US" b="1" dirty="0"/>
              <a:t>How can I take part?</a:t>
            </a:r>
            <a:endParaRPr lang="en-US" dirty="0"/>
          </a:p>
          <a:p>
            <a:r>
              <a:rPr lang="en-US" dirty="0"/>
              <a:t>The </a:t>
            </a:r>
            <a:r>
              <a:rPr lang="en-US" b="1" i="1" dirty="0"/>
              <a:t>Your first EURES job</a:t>
            </a:r>
            <a:r>
              <a:rPr lang="en-US" dirty="0"/>
              <a:t> guide sets out the conditions and rules governing participation.</a:t>
            </a:r>
          </a:p>
          <a:p>
            <a:r>
              <a:rPr lang="en-US" dirty="0"/>
              <a:t>Please find below the links to the lead employment services and their partner employment services offering the scheme. If your country does not yet offer these services or some country web links are not active, you can contact the </a:t>
            </a:r>
            <a:r>
              <a:rPr lang="en-US" b="1" dirty="0"/>
              <a:t>lead employment services</a:t>
            </a:r>
            <a:r>
              <a:rPr lang="en-US" dirty="0"/>
              <a:t>.</a:t>
            </a:r>
          </a:p>
          <a:p>
            <a:r>
              <a:rPr lang="en-US" dirty="0"/>
              <a:t>For more details, you can also consult the </a:t>
            </a:r>
            <a:r>
              <a:rPr lang="en-US" b="1" i="1" dirty="0"/>
              <a:t>Your first EURES job</a:t>
            </a:r>
            <a:r>
              <a:rPr lang="en-US" dirty="0"/>
              <a:t> list of employment services and their partners at EU level</a:t>
            </a:r>
            <a:r>
              <a:rPr lang="en-US" dirty="0" smtClean="0"/>
              <a:t>.</a:t>
            </a:r>
          </a:p>
          <a:p>
            <a:endParaRPr lang="en-US" dirty="0" smtClean="0"/>
          </a:p>
          <a:p>
            <a:r>
              <a:rPr lang="en-GB" b="1" dirty="0" err="1"/>
              <a:t>Drop’pin@EURES</a:t>
            </a:r>
            <a:r>
              <a:rPr lang="en-GB" dirty="0"/>
              <a:t> is the place where companies and organisations can promote and showcase their youth opportunities designed to help young Europeans take their first steps into the labour market. Opportunities on this online platform include </a:t>
            </a:r>
            <a:r>
              <a:rPr lang="en-GB" b="1" dirty="0"/>
              <a:t>apprenticeships, traineeships, training programmes, e-learning courses, language training, mobility support, coaching and mentoring etc.</a:t>
            </a:r>
          </a:p>
          <a:p>
            <a:r>
              <a:rPr lang="en-GB" b="1" dirty="0"/>
              <a:t> </a:t>
            </a:r>
          </a:p>
          <a:p>
            <a:r>
              <a:rPr lang="en-GB" dirty="0"/>
              <a:t>Whatever kind of opportunity you’re looking for to improve your chances of finding a job in Europe, </a:t>
            </a:r>
            <a:r>
              <a:rPr lang="en-GB" dirty="0" err="1"/>
              <a:t>Drop’pin@EURES</a:t>
            </a:r>
            <a:r>
              <a:rPr lang="en-GB" dirty="0"/>
              <a:t> has something for you.</a:t>
            </a:r>
          </a:p>
          <a:p>
            <a:r>
              <a:rPr lang="en-GB" dirty="0"/>
              <a:t> </a:t>
            </a:r>
          </a:p>
          <a:p>
            <a:r>
              <a:rPr lang="en-GB" dirty="0" err="1"/>
              <a:t>Drop’pin@EURES</a:t>
            </a:r>
            <a:r>
              <a:rPr lang="en-GB" dirty="0"/>
              <a:t> also facilitates matching of youth opportunities with the right young person’s profile by granting access to a large number of skilled jobseekers across Europe. On the platform, employers are able to find the perfect match by browsing CVs of potential candidate online. The tool additionally allows organisations to directly and easily post youth opportunities on the portal, which can be seen by young EURES members from all over Europe.”</a:t>
            </a:r>
          </a:p>
          <a:p>
            <a:r>
              <a:rPr lang="en-GB" dirty="0"/>
              <a:t> </a:t>
            </a:r>
          </a:p>
          <a:p>
            <a:endParaRPr lang="en-US" i="0" dirty="0"/>
          </a:p>
          <a:p>
            <a:r>
              <a:rPr lang="en-US" i="0" dirty="0"/>
              <a:t/>
            </a:r>
            <a:br>
              <a:rPr lang="en-US" i="0" dirty="0"/>
            </a:br>
            <a:endParaRPr lang="en-US" i="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226892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EaSI Programme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EaSI programme: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promote employment and social inclusion in Europe in line with policy goals of the Europe 2020 strategy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Three axis:</a:t>
            </a:r>
          </a:p>
          <a:p>
            <a:pPr lvl="0"/>
            <a:r>
              <a:rPr lang="en-GB" sz="1200" kern="1200" dirty="0" smtClean="0">
                <a:solidFill>
                  <a:schemeClr val="tx1"/>
                </a:solidFill>
                <a:effectLst/>
                <a:latin typeface="+mn-lt"/>
                <a:ea typeface="+mn-ea"/>
                <a:cs typeface="+mn-cs"/>
              </a:rPr>
              <a:t>PROGRESS: the modernisation of employment and social policies</a:t>
            </a:r>
          </a:p>
          <a:p>
            <a:pPr lvl="0"/>
            <a:r>
              <a:rPr lang="en-GB" sz="1200" kern="1200" dirty="0" smtClean="0">
                <a:solidFill>
                  <a:schemeClr val="tx1"/>
                </a:solidFill>
                <a:effectLst/>
                <a:latin typeface="+mn-lt"/>
                <a:ea typeface="+mn-ea"/>
                <a:cs typeface="+mn-cs"/>
              </a:rPr>
              <a:t>EURES: job mobility </a:t>
            </a:r>
          </a:p>
          <a:p>
            <a:pPr lvl="0"/>
            <a:r>
              <a:rPr lang="en-GB" sz="1200" kern="1200" dirty="0" smtClean="0">
                <a:solidFill>
                  <a:schemeClr val="tx1"/>
                </a:solidFill>
                <a:effectLst/>
                <a:latin typeface="+mn-lt"/>
                <a:ea typeface="+mn-ea"/>
                <a:cs typeface="+mn-cs"/>
              </a:rPr>
              <a:t>Microfinance/Social Entrepreneurship: access to micro-finance and social entrepreneurship</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 Microfinance and Social axis:</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Why focusing on entrepreneurship?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Micro-enterprises: 90% of new enterprises in EU and decisive for job creation</a:t>
            </a:r>
          </a:p>
          <a:p>
            <a:pPr lvl="0"/>
            <a:r>
              <a:rPr lang="en-GB" sz="1200" kern="1200" dirty="0" smtClean="0">
                <a:solidFill>
                  <a:schemeClr val="tx1"/>
                </a:solidFill>
                <a:effectLst/>
                <a:latin typeface="+mn-lt"/>
                <a:ea typeface="+mn-ea"/>
                <a:cs typeface="+mn-cs"/>
              </a:rPr>
              <a:t>Social enterprises and microfinance: a way for disadvantaged groups into employment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Target groups: vulnerable groups (young, unemployed, women, migrants, people with disabilities), micro- and, social enterprises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Tools: financial instruments, technical assistance, European Code of Good Conducts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How does it work?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EaSI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under the Microfinance and Social Entrepreneurship axis</a:t>
            </a:r>
            <a:r>
              <a:rPr lang="en-US" sz="1200" kern="1200" dirty="0" smtClean="0">
                <a:solidFill>
                  <a:schemeClr val="tx1"/>
                </a:solidFill>
                <a:effectLst/>
                <a:latin typeface="+mn-lt"/>
                <a:ea typeface="+mn-ea"/>
                <a:cs typeface="+mn-cs"/>
              </a:rPr>
              <a:t>, is a financing instrument at EU level aiming financial institutions to help them: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increasing access to, and the availability of, microfinance </a:t>
            </a:r>
          </a:p>
          <a:p>
            <a:pPr lvl="0"/>
            <a:r>
              <a:rPr lang="en-GB" sz="1200" kern="1200" dirty="0" smtClean="0">
                <a:solidFill>
                  <a:schemeClr val="tx1"/>
                </a:solidFill>
                <a:effectLst/>
                <a:latin typeface="+mn-lt"/>
                <a:ea typeface="+mn-ea"/>
                <a:cs typeface="+mn-cs"/>
              </a:rPr>
              <a:t>building up the institutional capacity of microcredit providers </a:t>
            </a:r>
          </a:p>
          <a:p>
            <a:pPr lvl="0"/>
            <a:r>
              <a:rPr lang="en-GB" sz="1200" kern="1200" dirty="0" smtClean="0">
                <a:solidFill>
                  <a:schemeClr val="tx1"/>
                </a:solidFill>
                <a:effectLst/>
                <a:latin typeface="+mn-lt"/>
                <a:ea typeface="+mn-ea"/>
                <a:cs typeface="+mn-cs"/>
              </a:rPr>
              <a:t>supporting the development of the social investment market and facilitate access to finance for social enterprises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By supporting specialised financial institutions, the Commission objective is to increase their capacity to reach vulnerable entrepreneurs, micro- and social enterprises in order to help them start-up and develop their businesses.</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Financial Instruments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 EaSI programme responds to the market demand through the use of a variety of financial instruments adapted to different needs on the ground. These include guarantees, debt and equity financing. </a:t>
            </a:r>
            <a:r>
              <a:rPr lang="en-GB" sz="1200" u="sng" kern="1200" dirty="0" smtClean="0">
                <a:solidFill>
                  <a:schemeClr val="tx1"/>
                </a:solidFill>
                <a:effectLst/>
                <a:latin typeface="+mn-lt"/>
                <a:ea typeface="+mn-ea"/>
                <a:cs typeface="+mn-cs"/>
                <a:hlinkClick r:id="rId3"/>
              </a:rPr>
              <a:t>http://www.eif.org/what_we_do/microfinance/easi/</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EaSI Microfinance and Social axis in numbers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Budget: 196m EUR</a:t>
            </a:r>
          </a:p>
          <a:p>
            <a:r>
              <a:rPr lang="en-GB" sz="1200" kern="1200" dirty="0" smtClean="0">
                <a:solidFill>
                  <a:schemeClr val="tx1"/>
                </a:solidFill>
                <a:effectLst/>
                <a:latin typeface="+mn-lt"/>
                <a:ea typeface="+mn-ea"/>
                <a:cs typeface="+mn-cs"/>
              </a:rPr>
              <a:t>Final recipients reached as at 30/09/2017: 25,829</a:t>
            </a:r>
          </a:p>
        </p:txBody>
      </p:sp>
      <p:sp>
        <p:nvSpPr>
          <p:cNvPr id="4" name="Slide Number Placeholder 3"/>
          <p:cNvSpPr>
            <a:spLocks noGrp="1"/>
          </p:cNvSpPr>
          <p:nvPr>
            <p:ph type="sldNum" sz="quarter" idx="10"/>
          </p:nvPr>
        </p:nvSpPr>
        <p:spPr/>
        <p:txBody>
          <a:bodyPr/>
          <a:lstStyle/>
          <a:p>
            <a:fld id="{C355B3C3-00B7-44C3-91B0-DD4B95CE519D}" type="slidenum">
              <a:rPr lang="en-GB" smtClean="0"/>
              <a:t>13</a:t>
            </a:fld>
            <a:endParaRPr lang="en-GB"/>
          </a:p>
        </p:txBody>
      </p:sp>
    </p:spTree>
    <p:extLst>
      <p:ext uri="{BB962C8B-B14F-4D97-AF65-F5344CB8AC3E}">
        <p14:creationId xmlns:p14="http://schemas.microsoft.com/office/powerpoint/2010/main" val="2779198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Commission adopts initiative to boost apprenticeships in Europe, the Council follows with a recommendation </a:t>
            </a:r>
            <a:r>
              <a:rPr lang="en-US" dirty="0"/>
              <a:t>on 15 March 2018</a:t>
            </a:r>
          </a:p>
          <a:p>
            <a:r>
              <a:rPr lang="en-US" dirty="0"/>
              <a:t>Today (5 October 2017) the European Commission has adopted a </a:t>
            </a:r>
            <a:r>
              <a:rPr lang="en-US" dirty="0">
                <a:hlinkClick r:id="rId3"/>
              </a:rPr>
              <a:t>proposal</a:t>
            </a:r>
            <a:r>
              <a:rPr lang="en-US" dirty="0"/>
              <a:t> for a </a:t>
            </a:r>
            <a:r>
              <a:rPr lang="en-US" b="1" dirty="0"/>
              <a:t>European Framework for Quality and Effective Apprenticeships</a:t>
            </a:r>
            <a:r>
              <a:rPr lang="en-US" dirty="0"/>
              <a:t>. This initiative is part of the </a:t>
            </a:r>
            <a:r>
              <a:rPr lang="en-US" dirty="0">
                <a:hlinkClick r:id="rId4"/>
              </a:rPr>
              <a:t>New Skills Agenda for Europe</a:t>
            </a:r>
            <a:r>
              <a:rPr lang="en-US" dirty="0"/>
              <a:t>, launched in June 2016. It also ties in with the </a:t>
            </a:r>
            <a:r>
              <a:rPr lang="en-US" dirty="0">
                <a:hlinkClick r:id="rId5"/>
              </a:rPr>
              <a:t>European Pillar of Social Rights</a:t>
            </a:r>
            <a:r>
              <a:rPr lang="en-US" dirty="0"/>
              <a:t>, which foresees a right to quality and inclusive education, training and life-long learning. The Commission has identified 14 key criteria that Member States and stakeholders should use to develop quality and effective apprenticeships. This initiative will help increase the employability and personal development of apprentices and contribute towards a highly skilled and qualified workforce responsive to </a:t>
            </a:r>
            <a:r>
              <a:rPr lang="en-US" dirty="0" err="1"/>
              <a:t>labour</a:t>
            </a:r>
            <a:r>
              <a:rPr lang="en-US" dirty="0"/>
              <a:t> market needs.</a:t>
            </a:r>
          </a:p>
          <a:p>
            <a:r>
              <a:rPr lang="en-US" dirty="0"/>
              <a:t>Vice-President for the Euro and Social Dialogue, in charge of Financial Stability, Financial Services and Capital Markets Union, Valdis </a:t>
            </a:r>
            <a:r>
              <a:rPr lang="en-US" b="1" dirty="0"/>
              <a:t>Dombrovskis: </a:t>
            </a:r>
            <a:r>
              <a:rPr lang="en-US" i="1" dirty="0"/>
              <a:t>"Taking on an apprenticeship is often the necessary stepping stone for a young person to be propelled into his or her career. Today we come with proposals to further improve this valuable training experience, so it benefits both employers and learners. While respecting the diversity of education and training systems in Member States, our ultimate goal is to facilitate the integration of young people in the </a:t>
            </a:r>
            <a:r>
              <a:rPr lang="en-US" i="1" dirty="0" err="1"/>
              <a:t>labour</a:t>
            </a:r>
            <a:r>
              <a:rPr lang="en-US" i="1" dirty="0"/>
              <a:t> market."</a:t>
            </a:r>
            <a:endParaRPr lang="en-US" dirty="0"/>
          </a:p>
          <a:p>
            <a:r>
              <a:rPr lang="en-US" dirty="0"/>
              <a:t>Vice-President for Jobs, Growth, Investment and Competitiveness, Jyrki</a:t>
            </a:r>
            <a:r>
              <a:rPr lang="en-US" b="1" dirty="0"/>
              <a:t> Katainen</a:t>
            </a:r>
            <a:r>
              <a:rPr lang="en-US" dirty="0"/>
              <a:t> said:</a:t>
            </a:r>
            <a:r>
              <a:rPr lang="en-US" i="1" dirty="0"/>
              <a:t> "By providing direct links between theory and practice, between education and the </a:t>
            </a:r>
            <a:r>
              <a:rPr lang="en-US" i="1" dirty="0" err="1"/>
              <a:t>labour</a:t>
            </a:r>
            <a:r>
              <a:rPr lang="en-US" i="1" dirty="0"/>
              <a:t> market, quality and effective apprenticeships are concrete ways to help young people to enter the world of work and stand strong in life, whilst strengthening Europe's human capital. This is key to boosting the competitiveness of our societies and economies."</a:t>
            </a:r>
            <a:endParaRPr lang="en-US" dirty="0"/>
          </a:p>
          <a:p>
            <a:r>
              <a:rPr lang="en-US" dirty="0"/>
              <a:t>Commissioner for Employment, Social Affairs, Skills and </a:t>
            </a:r>
            <a:r>
              <a:rPr lang="en-US" dirty="0" err="1"/>
              <a:t>Labour</a:t>
            </a:r>
            <a:r>
              <a:rPr lang="en-US" dirty="0"/>
              <a:t> Mobility, Marianne </a:t>
            </a:r>
            <a:r>
              <a:rPr lang="en-US" b="1" dirty="0" err="1"/>
              <a:t>Thyssen</a:t>
            </a:r>
            <a:r>
              <a:rPr lang="en-US" dirty="0"/>
              <a:t>, said: </a:t>
            </a:r>
            <a:r>
              <a:rPr lang="en-US" i="1" dirty="0"/>
              <a:t>"We want to make sure that young people learn the skills they need for work. Apprenticeships are the 'Gold Standard' in vocational education and training. Two out of three apprentices move straight into jobs after finishing their education. With today's new framework, we define what makes apprenticeships shine. Once adopted, the framework will ensure that both learners and employers benefit from quality apprenticeships."</a:t>
            </a:r>
            <a:endParaRPr lang="en-US" dirty="0"/>
          </a:p>
          <a:p>
            <a:r>
              <a:rPr lang="en-US" dirty="0"/>
              <a:t>To assess the quality and effectiveness of an apprenticeship, the proposed Framework proposes </a:t>
            </a:r>
            <a:r>
              <a:rPr lang="en-US" b="1" dirty="0"/>
              <a:t>seven criteria for learning and working conditions:</a:t>
            </a:r>
            <a:endParaRPr lang="en-US" dirty="0"/>
          </a:p>
          <a:p>
            <a:r>
              <a:rPr lang="en-US" i="1" dirty="0"/>
              <a:t>(1) Written contract; (2) Learning outcomes; (3) Pedagogical support; (4) Workplace component; (5) Pay and/or compensation; (6) Social protection; (7) Work, health and safety conditions.</a:t>
            </a:r>
            <a:endParaRPr lang="en-US" dirty="0"/>
          </a:p>
          <a:p>
            <a:r>
              <a:rPr lang="en-US" dirty="0"/>
              <a:t>The Framework also proposes</a:t>
            </a:r>
            <a:r>
              <a:rPr lang="en-US" b="1" dirty="0"/>
              <a:t> seven criteria for framework conditions</a:t>
            </a:r>
            <a:r>
              <a:rPr lang="en-US" dirty="0"/>
              <a:t>:</a:t>
            </a:r>
          </a:p>
          <a:p>
            <a:r>
              <a:rPr lang="en-US" i="1" dirty="0"/>
              <a:t>(8) Regulatory framework; (9) Involvement of social partners; (10) Support for companies; (11) Flexible pathways and mobility; (12) Career guidance and awareness raising; (13) Transparency; (14) Quality assurance and graduate tracking.</a:t>
            </a:r>
            <a:endParaRPr lang="en-US" dirty="0"/>
          </a:p>
          <a:p>
            <a:r>
              <a:rPr lang="en-US" dirty="0"/>
              <a:t>The Commission supports the implementation of these criteria through relevant EU funding. The European Social Fund alone contributes up to 27 billion euros to education and training, and the EU supports apprenticeships also through various other instruments. In addition, the </a:t>
            </a:r>
            <a:r>
              <a:rPr lang="en-US" b="1" dirty="0">
                <a:hlinkClick r:id="rId6"/>
              </a:rPr>
              <a:t>European Alliance for Apprenticeships</a:t>
            </a:r>
            <a:r>
              <a:rPr lang="en-US" b="1" dirty="0"/>
              <a:t> </a:t>
            </a:r>
            <a:r>
              <a:rPr lang="en-US" dirty="0"/>
              <a:t>has so far </a:t>
            </a:r>
            <a:r>
              <a:rPr lang="en-US" dirty="0" err="1"/>
              <a:t>mobilised</a:t>
            </a:r>
            <a:r>
              <a:rPr lang="en-US" dirty="0"/>
              <a:t> over 750,000 places for young people. At least 390,000 apprenticeships have already been offered under the </a:t>
            </a:r>
            <a:r>
              <a:rPr lang="en-US" dirty="0">
                <a:hlinkClick r:id="rId7"/>
              </a:rPr>
              <a:t>Youth Guarantee</a:t>
            </a:r>
            <a:r>
              <a:rPr lang="en-US" dirty="0"/>
              <a:t>. Erasmus+ supports mobility for apprentices, including a new </a:t>
            </a:r>
            <a:r>
              <a:rPr lang="en-US" dirty="0">
                <a:hlinkClick r:id="rId8"/>
              </a:rPr>
              <a:t>ErasmusPro</a:t>
            </a:r>
            <a:r>
              <a:rPr lang="en-US" dirty="0"/>
              <a:t> initiative aimed at supporting 50,000 placements of vocational learners in companies abroad for the period 2018-2020. As efforts are bearing fruit to expand the number of apprenticeships, it is vital to know what the criteria for success are. This is what the new Framework provides.</a:t>
            </a:r>
          </a:p>
          <a:p>
            <a:r>
              <a:rPr lang="en-US" b="1" dirty="0"/>
              <a:t>Background</a:t>
            </a:r>
            <a:endParaRPr lang="en-US" dirty="0"/>
          </a:p>
          <a:p>
            <a:r>
              <a:rPr lang="en-US" b="1" dirty="0"/>
              <a:t>Apprenticeships</a:t>
            </a:r>
            <a:r>
              <a:rPr lang="en-US" dirty="0"/>
              <a:t>, a combination of learning in school and training in a workplace, ease the transition of young people from education and training into work. Today, there are </a:t>
            </a:r>
            <a:r>
              <a:rPr lang="en-US" b="1" dirty="0"/>
              <a:t>around 3.7 million apprenticeship students</a:t>
            </a:r>
            <a:r>
              <a:rPr lang="en-US" dirty="0"/>
              <a:t> in Europe.</a:t>
            </a:r>
          </a:p>
          <a:p>
            <a:r>
              <a:rPr lang="en-US" dirty="0"/>
              <a:t>Some Member States have very long and effective traditions regarding apprenticeships whilst others are in the process of establishing or strengthening their apprenticeship systems.</a:t>
            </a:r>
          </a:p>
          <a:p>
            <a:r>
              <a:rPr lang="en-US" dirty="0"/>
              <a:t>Overall, 60-70% of apprentices move into a job directly following their apprenticeship, and in some cases this increases to 90%.</a:t>
            </a:r>
          </a:p>
          <a:p>
            <a:r>
              <a:rPr lang="en-US" dirty="0"/>
              <a:t>The proposal for a European Framework for Quality and Effective Apprenticeships contributes to the EU's priority on jobs, growth and investment. It is part of the </a:t>
            </a:r>
            <a:r>
              <a:rPr lang="en-US" dirty="0">
                <a:hlinkClick r:id="rId4"/>
              </a:rPr>
              <a:t>New Skills Agenda for Europe</a:t>
            </a:r>
            <a:r>
              <a:rPr lang="en-US" dirty="0"/>
              <a:t> and its ambition to improve the quality and relevance of skills formation. One of the priorities is to make vocational education and training a genuine first choice for more people.</a:t>
            </a:r>
          </a:p>
          <a:p>
            <a:r>
              <a:rPr lang="en-US" dirty="0"/>
              <a:t>This proposal comes in the political context of the </a:t>
            </a:r>
            <a:r>
              <a:rPr lang="en-US" dirty="0">
                <a:hlinkClick r:id="rId9"/>
              </a:rPr>
              <a:t>Rome Declaration of 25 March 2017</a:t>
            </a:r>
            <a:r>
              <a:rPr lang="en-US" dirty="0"/>
              <a:t>, where European leaders pledged to work towards a “Union where young people receive the best education and training and can study and find jobs across the continent”.</a:t>
            </a:r>
          </a:p>
          <a:p>
            <a:r>
              <a:rPr lang="en-US" dirty="0"/>
              <a:t>The initiative also contributes to the </a:t>
            </a:r>
            <a:r>
              <a:rPr lang="en-US" dirty="0" err="1"/>
              <a:t>realisation</a:t>
            </a:r>
            <a:r>
              <a:rPr lang="en-US" dirty="0"/>
              <a:t> of the </a:t>
            </a:r>
            <a:r>
              <a:rPr lang="en-US" dirty="0">
                <a:hlinkClick r:id="rId5"/>
              </a:rPr>
              <a:t>European Pillar of Social Rights</a:t>
            </a:r>
            <a:r>
              <a:rPr lang="en-US" dirty="0"/>
              <a:t>, which states as a first principle that everyone has the right to quality and inclusive education, training and life-long learning.</a:t>
            </a:r>
          </a:p>
          <a:p>
            <a:r>
              <a:rPr lang="en-US" dirty="0"/>
              <a:t>The proposed initiative is also a follow-up to the 2016 Communication on </a:t>
            </a:r>
            <a:r>
              <a:rPr lang="en-US" dirty="0">
                <a:hlinkClick r:id="rId10"/>
              </a:rPr>
              <a:t>Investing in Europe's Youth</a:t>
            </a:r>
            <a:r>
              <a:rPr lang="en-US" dirty="0"/>
              <a:t>, in which the Commission announced its intention to propose such a Framework for Apprenticeships. It builds on important contributions from the European Social Partners.</a:t>
            </a:r>
          </a:p>
          <a:p>
            <a:r>
              <a:rPr lang="en-US" dirty="0"/>
              <a:t>This initiative complements Commission's initiates to strengthen Vocational Education and Training (VET), namely the existing Quality Framework for Traineeships.</a:t>
            </a:r>
          </a:p>
          <a:p>
            <a:r>
              <a:rPr lang="en-US" b="1" dirty="0"/>
              <a:t>Next steps</a:t>
            </a:r>
            <a:endParaRPr lang="en-US" dirty="0"/>
          </a:p>
          <a:p>
            <a:r>
              <a:rPr lang="en-US" dirty="0"/>
              <a:t>The proposal will be discussed by Member States with a view to it being adopted by the Council. The Commission is already preparing a new set of support services to help Member States and stakeholders implement this Framework through knowledge sharing, networking and peer-learning activities.</a:t>
            </a:r>
          </a:p>
          <a:p>
            <a:r>
              <a:rPr lang="en-US" dirty="0"/>
              <a:t>This initiative will also be promoted through the </a:t>
            </a:r>
            <a:r>
              <a:rPr lang="en-US" dirty="0">
                <a:hlinkClick r:id="rId11"/>
              </a:rPr>
              <a:t>European Alliance for Apprenticeships</a:t>
            </a:r>
            <a:r>
              <a:rPr lang="en-US" dirty="0"/>
              <a:t> and awareness raising campaigns such as the </a:t>
            </a:r>
            <a:r>
              <a:rPr lang="en-US" dirty="0">
                <a:hlinkClick r:id="rId12"/>
              </a:rPr>
              <a:t>European Vocational Skills Week</a:t>
            </a:r>
            <a:r>
              <a:rPr lang="en-US" dirty="0"/>
              <a:t>, which is taking place for the second year and will be </a:t>
            </a:r>
            <a:r>
              <a:rPr lang="en-US" dirty="0" err="1"/>
              <a:t>organised</a:t>
            </a:r>
            <a:r>
              <a:rPr lang="en-US" dirty="0"/>
              <a:t> from 20 to 24 November 2017.</a:t>
            </a:r>
          </a:p>
          <a:p>
            <a:r>
              <a:rPr lang="en-US" b="1" dirty="0"/>
              <a:t>More information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162497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Opportunity is a pilot project that will provide cross-border traineeships for up to 6,000 students and recent graduates in 2018-2020. The Digital Opportunity trainees will strengthen their digital skills in fields like cybersecurity, big data, quantum technology, machine learning, digital marketing and software development. The first traineeships will start in June 2018 and the interns will receive an allowance of around 500 EUR per month. The pilot project will be financed by Horizon 2020 and implemented through Erasmus+.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51470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ffectLst/>
              </a:rPr>
              <a:t>Erasmus+ and its predecessors are among the most successful </a:t>
            </a:r>
            <a:r>
              <a:rPr lang="en-US" dirty="0" err="1" smtClean="0">
                <a:effectLst/>
              </a:rPr>
              <a:t>programmes</a:t>
            </a:r>
            <a:r>
              <a:rPr lang="en-US" dirty="0" smtClean="0">
                <a:effectLst/>
              </a:rPr>
              <a:t> of the European Union resulting from an initiative from the Commission. For more than three decades, they</a:t>
            </a:r>
            <a:r>
              <a:rPr lang="en-US" baseline="0" dirty="0" smtClean="0">
                <a:effectLst/>
              </a:rPr>
              <a:t> h</a:t>
            </a:r>
            <a:r>
              <a:rPr lang="en-US" dirty="0" smtClean="0">
                <a:effectLst/>
              </a:rPr>
              <a:t>ave been offering opportunities to gain new experiences to young people in particular, and a chance to broaden their horizons by going abroad.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ffectLst/>
              </a:rPr>
              <a:t>Since</a:t>
            </a:r>
            <a:r>
              <a:rPr lang="en-US" baseline="0" dirty="0" smtClean="0">
                <a:effectLst/>
              </a:rPr>
              <a:t> 1987, about 9 million individuals from Europe and around the world have had the opportunity to undertake activities within or outside the EU in the fields of education, training, youth and sport. </a:t>
            </a:r>
            <a:endParaRPr lang="en-US" dirty="0" smtClean="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ffectLst/>
              </a:rPr>
              <a:t>The current Erasmus+ </a:t>
            </a:r>
            <a:r>
              <a:rPr lang="en-US" dirty="0" err="1" smtClean="0">
                <a:effectLst/>
              </a:rPr>
              <a:t>programme</a:t>
            </a:r>
            <a:r>
              <a:rPr lang="en-US" dirty="0" smtClean="0">
                <a:effectLst/>
              </a:rPr>
              <a:t>, running from 2014 to 2020, has a budget of €14.7 billion.</a:t>
            </a:r>
          </a:p>
          <a:p>
            <a:r>
              <a:rPr lang="en-US" dirty="0" smtClean="0">
                <a:effectLst/>
              </a:rPr>
              <a:t>Specific</a:t>
            </a:r>
            <a:r>
              <a:rPr lang="en-US" baseline="0" dirty="0" smtClean="0">
                <a:effectLst/>
              </a:rPr>
              <a:t> issues tackled by the </a:t>
            </a:r>
            <a:r>
              <a:rPr lang="en-US" baseline="0" dirty="0" err="1" smtClean="0">
                <a:effectLst/>
              </a:rPr>
              <a:t>programme</a:t>
            </a:r>
            <a:r>
              <a:rPr lang="en-US" baseline="0" dirty="0" smtClean="0">
                <a:effectLst/>
              </a:rPr>
              <a:t> include:</a:t>
            </a:r>
          </a:p>
          <a:p>
            <a:pPr marL="342900" marR="0" lvl="0" indent="-342900" algn="l" defTabSz="914400" rtl="0" eaLnBrk="1" fontAlgn="base" latinLnBrk="0" hangingPunct="1">
              <a:lnSpc>
                <a:spcPct val="100000"/>
              </a:lnSpc>
              <a:spcBef>
                <a:spcPct val="30000"/>
              </a:spcBef>
              <a:spcAft>
                <a:spcPct val="0"/>
              </a:spcAft>
              <a:buClrTx/>
              <a:buSzTx/>
              <a:buFont typeface="Wingdings" panose="05000000000000000000" pitchFamily="2" charset="2"/>
              <a:buChar char="þ"/>
              <a:tabLst/>
              <a:defRPr/>
            </a:pPr>
            <a:r>
              <a:rPr lang="fr-BE" sz="1200" kern="1200" dirty="0" err="1" smtClean="0">
                <a:solidFill>
                  <a:schemeClr val="tx1"/>
                </a:solidFill>
                <a:effectLst/>
                <a:latin typeface="Arial" charset="0"/>
                <a:ea typeface="+mn-ea"/>
                <a:cs typeface="+mn-cs"/>
              </a:rPr>
              <a:t>Promoting</a:t>
            </a:r>
            <a:r>
              <a:rPr lang="fr-BE" sz="1200" kern="1200" dirty="0" smtClean="0">
                <a:solidFill>
                  <a:schemeClr val="tx1"/>
                </a:solidFill>
                <a:effectLst/>
                <a:latin typeface="Arial" charset="0"/>
                <a:ea typeface="+mn-ea"/>
                <a:cs typeface="+mn-cs"/>
              </a:rPr>
              <a:t> </a:t>
            </a:r>
            <a:r>
              <a:rPr lang="fr-BE" sz="1200" kern="1200" dirty="0" err="1" smtClean="0">
                <a:solidFill>
                  <a:schemeClr val="tx1"/>
                </a:solidFill>
                <a:effectLst/>
                <a:latin typeface="Arial" charset="0"/>
                <a:ea typeface="+mn-ea"/>
                <a:cs typeface="+mn-cs"/>
              </a:rPr>
              <a:t>cooperation</a:t>
            </a:r>
            <a:r>
              <a:rPr lang="fr-BE" sz="1200" kern="1200" dirty="0" smtClean="0">
                <a:solidFill>
                  <a:schemeClr val="tx1"/>
                </a:solidFill>
                <a:effectLst/>
                <a:latin typeface="Arial" charset="0"/>
                <a:ea typeface="+mn-ea"/>
                <a:cs typeface="+mn-cs"/>
              </a:rPr>
              <a:t> and </a:t>
            </a:r>
            <a:r>
              <a:rPr lang="fr-BE" sz="1200" kern="1200" dirty="0" err="1" smtClean="0">
                <a:solidFill>
                  <a:schemeClr val="tx1"/>
                </a:solidFill>
                <a:effectLst/>
                <a:latin typeface="Arial" charset="0"/>
                <a:ea typeface="+mn-ea"/>
                <a:cs typeface="+mn-cs"/>
              </a:rPr>
              <a:t>mobility</a:t>
            </a:r>
            <a:r>
              <a:rPr lang="fr-BE" sz="1200" kern="1200" dirty="0" smtClean="0">
                <a:solidFill>
                  <a:schemeClr val="tx1"/>
                </a:solidFill>
                <a:effectLst/>
                <a:latin typeface="Arial" charset="0"/>
                <a:ea typeface="+mn-ea"/>
                <a:cs typeface="+mn-cs"/>
              </a:rPr>
              <a:t> </a:t>
            </a:r>
            <a:r>
              <a:rPr lang="fr-BE" sz="1200" kern="1200" dirty="0" err="1" smtClean="0">
                <a:solidFill>
                  <a:schemeClr val="tx1"/>
                </a:solidFill>
                <a:effectLst/>
                <a:latin typeface="Arial" charset="0"/>
                <a:ea typeface="+mn-ea"/>
                <a:cs typeface="+mn-cs"/>
              </a:rPr>
              <a:t>with</a:t>
            </a:r>
            <a:r>
              <a:rPr lang="fr-BE" sz="1200" kern="1200" dirty="0" smtClean="0">
                <a:solidFill>
                  <a:schemeClr val="tx1"/>
                </a:solidFill>
                <a:effectLst/>
                <a:latin typeface="Arial" charset="0"/>
                <a:ea typeface="+mn-ea"/>
                <a:cs typeface="+mn-cs"/>
              </a:rPr>
              <a:t> the </a:t>
            </a:r>
            <a:r>
              <a:rPr lang="fr-BE" sz="1200" kern="1200" dirty="0" err="1" smtClean="0">
                <a:solidFill>
                  <a:schemeClr val="tx1"/>
                </a:solidFill>
                <a:effectLst/>
                <a:latin typeface="Arial" charset="0"/>
                <a:ea typeface="+mn-ea"/>
                <a:cs typeface="+mn-cs"/>
              </a:rPr>
              <a:t>EU’s</a:t>
            </a:r>
            <a:r>
              <a:rPr lang="fr-BE" sz="1200" kern="1200" dirty="0" smtClean="0">
                <a:solidFill>
                  <a:schemeClr val="tx1"/>
                </a:solidFill>
                <a:effectLst/>
                <a:latin typeface="Arial" charset="0"/>
                <a:ea typeface="+mn-ea"/>
                <a:cs typeface="+mn-cs"/>
              </a:rPr>
              <a:t> </a:t>
            </a:r>
            <a:r>
              <a:rPr lang="fr-BE" sz="1200" kern="1200" dirty="0" err="1" smtClean="0">
                <a:solidFill>
                  <a:schemeClr val="tx1"/>
                </a:solidFill>
                <a:effectLst/>
                <a:latin typeface="Arial" charset="0"/>
                <a:ea typeface="+mn-ea"/>
                <a:cs typeface="+mn-cs"/>
              </a:rPr>
              <a:t>partner</a:t>
            </a:r>
            <a:r>
              <a:rPr lang="fr-BE" sz="1200" kern="1200" dirty="0" smtClean="0">
                <a:solidFill>
                  <a:schemeClr val="tx1"/>
                </a:solidFill>
                <a:effectLst/>
                <a:latin typeface="Arial" charset="0"/>
                <a:ea typeface="+mn-ea"/>
                <a:cs typeface="+mn-cs"/>
              </a:rPr>
              <a:t> countries</a:t>
            </a:r>
            <a:endParaRPr lang="en-GB" sz="1200" kern="1200" dirty="0" smtClean="0">
              <a:solidFill>
                <a:schemeClr val="tx1"/>
              </a:solidFill>
              <a:effectLst/>
              <a:latin typeface="Arial" charset="0"/>
              <a:ea typeface="+mn-ea"/>
              <a:cs typeface="+mn-cs"/>
            </a:endParaRPr>
          </a:p>
          <a:p>
            <a:pPr marL="342900" indent="-342900">
              <a:buFont typeface="Wingdings" panose="05000000000000000000" pitchFamily="2" charset="2"/>
              <a:buChar char="þ"/>
            </a:pPr>
            <a:r>
              <a:rPr lang="fr-BE" sz="1200" dirty="0" err="1" smtClean="0">
                <a:solidFill>
                  <a:schemeClr val="tx1"/>
                </a:solidFill>
                <a:latin typeface="Times New Roman" panose="02020603050405020304" pitchFamily="18" charset="0"/>
                <a:cs typeface="Times New Roman" panose="02020603050405020304" pitchFamily="18" charset="0"/>
              </a:rPr>
              <a:t>Promoting</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adult</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learning</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especially</a:t>
            </a:r>
            <a:r>
              <a:rPr lang="fr-BE" sz="1200" dirty="0" smtClean="0">
                <a:solidFill>
                  <a:schemeClr val="tx1"/>
                </a:solidFill>
                <a:latin typeface="Times New Roman" panose="02020603050405020304" pitchFamily="18" charset="0"/>
                <a:cs typeface="Times New Roman" panose="02020603050405020304" pitchFamily="18" charset="0"/>
              </a:rPr>
              <a:t> for new </a:t>
            </a:r>
            <a:r>
              <a:rPr lang="fr-BE" sz="1200" dirty="0" err="1" smtClean="0">
                <a:solidFill>
                  <a:schemeClr val="tx1"/>
                </a:solidFill>
                <a:latin typeface="Times New Roman" panose="02020603050405020304" pitchFamily="18" charset="0"/>
                <a:cs typeface="Times New Roman" panose="02020603050405020304" pitchFamily="18" charset="0"/>
              </a:rPr>
              <a:t>skills</a:t>
            </a:r>
            <a:r>
              <a:rPr lang="fr-BE" sz="1200" dirty="0" smtClean="0">
                <a:solidFill>
                  <a:schemeClr val="tx1"/>
                </a:solidFill>
                <a:latin typeface="Times New Roman" panose="02020603050405020304" pitchFamily="18" charset="0"/>
                <a:cs typeface="Times New Roman" panose="02020603050405020304" pitchFamily="18" charset="0"/>
              </a:rPr>
              <a:t> and </a:t>
            </a:r>
            <a:r>
              <a:rPr lang="fr-BE" sz="1200" dirty="0" err="1" smtClean="0">
                <a:solidFill>
                  <a:schemeClr val="tx1"/>
                </a:solidFill>
                <a:latin typeface="Times New Roman" panose="02020603050405020304" pitchFamily="18" charset="0"/>
                <a:cs typeface="Times New Roman" panose="02020603050405020304" pitchFamily="18" charset="0"/>
              </a:rPr>
              <a:t>skills</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required</a:t>
            </a:r>
            <a:r>
              <a:rPr lang="fr-BE" sz="1200" dirty="0" smtClean="0">
                <a:solidFill>
                  <a:schemeClr val="tx1"/>
                </a:solidFill>
                <a:latin typeface="Times New Roman" panose="02020603050405020304" pitchFamily="18" charset="0"/>
                <a:cs typeface="Times New Roman" panose="02020603050405020304" pitchFamily="18" charset="0"/>
              </a:rPr>
              <a:t> by the labour </a:t>
            </a:r>
            <a:r>
              <a:rPr lang="fr-BE" sz="1200" dirty="0" err="1" smtClean="0">
                <a:solidFill>
                  <a:schemeClr val="tx1"/>
                </a:solidFill>
                <a:latin typeface="Times New Roman" panose="02020603050405020304" pitchFamily="18" charset="0"/>
                <a:cs typeface="Times New Roman" panose="02020603050405020304" pitchFamily="18" charset="0"/>
              </a:rPr>
              <a:t>market</a:t>
            </a:r>
            <a:endParaRPr lang="fr-BE" sz="12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þ"/>
            </a:pPr>
            <a:r>
              <a:rPr lang="fr-BE" sz="1200" dirty="0" err="1" smtClean="0">
                <a:solidFill>
                  <a:schemeClr val="tx1"/>
                </a:solidFill>
                <a:latin typeface="Times New Roman" panose="02020603050405020304" pitchFamily="18" charset="0"/>
                <a:cs typeface="Times New Roman" panose="02020603050405020304" pitchFamily="18" charset="0"/>
              </a:rPr>
              <a:t>Encouraging</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young</a:t>
            </a:r>
            <a:r>
              <a:rPr lang="fr-BE" sz="1200" dirty="0" smtClean="0">
                <a:solidFill>
                  <a:schemeClr val="tx1"/>
                </a:solidFill>
                <a:latin typeface="Times New Roman" panose="02020603050405020304" pitchFamily="18" charset="0"/>
                <a:cs typeface="Times New Roman" panose="02020603050405020304" pitchFamily="18" charset="0"/>
              </a:rPr>
              <a:t> people to </a:t>
            </a:r>
            <a:r>
              <a:rPr lang="fr-BE" sz="1200" dirty="0" err="1" smtClean="0">
                <a:solidFill>
                  <a:schemeClr val="tx1"/>
                </a:solidFill>
                <a:latin typeface="Times New Roman" panose="02020603050405020304" pitchFamily="18" charset="0"/>
                <a:cs typeface="Times New Roman" panose="02020603050405020304" pitchFamily="18" charset="0"/>
              </a:rPr>
              <a:t>take</a:t>
            </a:r>
            <a:r>
              <a:rPr lang="fr-BE" sz="1200" dirty="0" smtClean="0">
                <a:solidFill>
                  <a:schemeClr val="tx1"/>
                </a:solidFill>
                <a:latin typeface="Times New Roman" panose="02020603050405020304" pitchFamily="18" charset="0"/>
                <a:cs typeface="Times New Roman" panose="02020603050405020304" pitchFamily="18" charset="0"/>
              </a:rPr>
              <a:t> part in </a:t>
            </a:r>
            <a:r>
              <a:rPr lang="fr-BE" sz="1200" dirty="0" err="1" smtClean="0">
                <a:solidFill>
                  <a:schemeClr val="tx1"/>
                </a:solidFill>
                <a:latin typeface="Times New Roman" panose="02020603050405020304" pitchFamily="18" charset="0"/>
                <a:cs typeface="Times New Roman" panose="02020603050405020304" pitchFamily="18" charset="0"/>
              </a:rPr>
              <a:t>European</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democracy</a:t>
            </a:r>
            <a:endParaRPr lang="fr-BE" sz="12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þ"/>
            </a:pPr>
            <a:r>
              <a:rPr lang="fr-BE" sz="1200" dirty="0" err="1" smtClean="0">
                <a:solidFill>
                  <a:schemeClr val="tx1"/>
                </a:solidFill>
                <a:latin typeface="Times New Roman" panose="02020603050405020304" pitchFamily="18" charset="0"/>
                <a:cs typeface="Times New Roman" panose="02020603050405020304" pitchFamily="18" charset="0"/>
              </a:rPr>
              <a:t>Supporting</a:t>
            </a:r>
            <a:r>
              <a:rPr lang="fr-BE" sz="1200" dirty="0" smtClean="0">
                <a:solidFill>
                  <a:schemeClr val="tx1"/>
                </a:solidFill>
                <a:latin typeface="Times New Roman" panose="02020603050405020304" pitchFamily="18" charset="0"/>
                <a:cs typeface="Times New Roman" panose="02020603050405020304" pitchFamily="18" charset="0"/>
              </a:rPr>
              <a:t> innovation, </a:t>
            </a:r>
            <a:r>
              <a:rPr lang="fr-BE" sz="1200" dirty="0" err="1" smtClean="0">
                <a:solidFill>
                  <a:schemeClr val="tx1"/>
                </a:solidFill>
                <a:latin typeface="Times New Roman" panose="02020603050405020304" pitchFamily="18" charset="0"/>
                <a:cs typeface="Times New Roman" panose="02020603050405020304" pitchFamily="18" charset="0"/>
              </a:rPr>
              <a:t>cooperation</a:t>
            </a:r>
            <a:r>
              <a:rPr lang="fr-BE" sz="1200" dirty="0" smtClean="0">
                <a:solidFill>
                  <a:schemeClr val="tx1"/>
                </a:solidFill>
                <a:latin typeface="Times New Roman" panose="02020603050405020304" pitchFamily="18" charset="0"/>
                <a:cs typeface="Times New Roman" panose="02020603050405020304" pitchFamily="18" charset="0"/>
              </a:rPr>
              <a:t> and </a:t>
            </a:r>
            <a:r>
              <a:rPr lang="fr-BE" sz="1200" dirty="0" err="1" smtClean="0">
                <a:solidFill>
                  <a:schemeClr val="tx1"/>
                </a:solidFill>
                <a:latin typeface="Times New Roman" panose="02020603050405020304" pitchFamily="18" charset="0"/>
                <a:cs typeface="Times New Roman" panose="02020603050405020304" pitchFamily="18" charset="0"/>
              </a:rPr>
              <a:t>reform</a:t>
            </a:r>
            <a:endParaRPr lang="fr-BE" sz="12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þ"/>
            </a:pPr>
            <a:r>
              <a:rPr lang="fr-BE" sz="1200" dirty="0" err="1" smtClean="0">
                <a:solidFill>
                  <a:schemeClr val="tx1"/>
                </a:solidFill>
                <a:latin typeface="Times New Roman" panose="02020603050405020304" pitchFamily="18" charset="0"/>
                <a:cs typeface="Times New Roman" panose="02020603050405020304" pitchFamily="18" charset="0"/>
              </a:rPr>
              <a:t>Reducing</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early</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school</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leaving</a:t>
            </a:r>
            <a:endParaRPr lang="fr-BE" sz="1200" dirty="0" smtClean="0">
              <a:solidFill>
                <a:schemeClr val="tx1"/>
              </a:solidFill>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30000"/>
              </a:spcBef>
              <a:spcAft>
                <a:spcPct val="0"/>
              </a:spcAft>
              <a:buClrTx/>
              <a:buSzTx/>
              <a:buFont typeface="Wingdings" panose="05000000000000000000" pitchFamily="2" charset="2"/>
              <a:buChar char="þ"/>
              <a:tabLst/>
              <a:defRPr/>
            </a:pPr>
            <a:r>
              <a:rPr lang="fr-BE" sz="1200" dirty="0" err="1" smtClean="0">
                <a:solidFill>
                  <a:schemeClr val="tx1"/>
                </a:solidFill>
                <a:latin typeface="Times New Roman" panose="02020603050405020304" pitchFamily="18" charset="0"/>
                <a:cs typeface="Times New Roman" panose="02020603050405020304" pitchFamily="18" charset="0"/>
              </a:rPr>
              <a:t>Reducing</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unemployment</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especially</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among</a:t>
            </a:r>
            <a:r>
              <a:rPr lang="fr-BE" sz="1200" dirty="0" smtClean="0">
                <a:solidFill>
                  <a:schemeClr val="tx1"/>
                </a:solidFill>
                <a:latin typeface="Times New Roman" panose="02020603050405020304" pitchFamily="18" charset="0"/>
                <a:cs typeface="Times New Roman" panose="02020603050405020304" pitchFamily="18" charset="0"/>
              </a:rPr>
              <a:t> </a:t>
            </a:r>
            <a:r>
              <a:rPr lang="fr-BE" sz="1200" dirty="0" err="1" smtClean="0">
                <a:solidFill>
                  <a:schemeClr val="tx1"/>
                </a:solidFill>
                <a:latin typeface="Times New Roman" panose="02020603050405020304" pitchFamily="18" charset="0"/>
                <a:cs typeface="Times New Roman" panose="02020603050405020304" pitchFamily="18" charset="0"/>
              </a:rPr>
              <a:t>young</a:t>
            </a:r>
            <a:r>
              <a:rPr lang="fr-BE" sz="1200" dirty="0" smtClean="0">
                <a:solidFill>
                  <a:schemeClr val="tx1"/>
                </a:solidFill>
                <a:latin typeface="Times New Roman" panose="02020603050405020304" pitchFamily="18" charset="0"/>
                <a:cs typeface="Times New Roman" panose="02020603050405020304" pitchFamily="18" charset="0"/>
              </a:rPr>
              <a:t> people</a:t>
            </a:r>
          </a:p>
          <a:p>
            <a:r>
              <a:rPr lang="fr-BE" dirty="0" smtClean="0"/>
              <a:t>The </a:t>
            </a:r>
            <a:r>
              <a:rPr lang="fr-BE" dirty="0" err="1" smtClean="0"/>
              <a:t>geographical</a:t>
            </a:r>
            <a:r>
              <a:rPr lang="fr-BE" baseline="0" dirty="0" smtClean="0"/>
              <a:t> scope of the programme has </a:t>
            </a:r>
            <a:r>
              <a:rPr lang="fr-BE" baseline="0" dirty="0" err="1" smtClean="0"/>
              <a:t>expanded</a:t>
            </a:r>
            <a:r>
              <a:rPr lang="fr-BE" baseline="0" dirty="0" smtClean="0"/>
              <a:t> </a:t>
            </a:r>
            <a:r>
              <a:rPr lang="fr-BE" baseline="0" dirty="0" err="1" smtClean="0"/>
              <a:t>from</a:t>
            </a:r>
            <a:r>
              <a:rPr lang="fr-BE" baseline="0" dirty="0" smtClean="0"/>
              <a:t> 11 countries in 1987 to 33 </a:t>
            </a:r>
            <a:r>
              <a:rPr lang="fr-BE" baseline="0" dirty="0" err="1" smtClean="0"/>
              <a:t>currently</a:t>
            </a:r>
            <a:r>
              <a:rPr lang="fr-BE" baseline="0" dirty="0" smtClean="0"/>
              <a:t> (All 28 EU </a:t>
            </a:r>
            <a:r>
              <a:rPr lang="fr-BE" baseline="0" dirty="0" err="1" smtClean="0"/>
              <a:t>Member</a:t>
            </a:r>
            <a:r>
              <a:rPr lang="fr-BE" baseline="0" dirty="0" smtClean="0"/>
              <a:t> States as </a:t>
            </a:r>
            <a:r>
              <a:rPr lang="fr-BE" baseline="0" dirty="0" err="1" smtClean="0"/>
              <a:t>well</a:t>
            </a:r>
            <a:r>
              <a:rPr lang="fr-BE" baseline="0" dirty="0" smtClean="0"/>
              <a:t> as </a:t>
            </a:r>
            <a:r>
              <a:rPr lang="fr-BE" baseline="0" dirty="0" err="1" smtClean="0"/>
              <a:t>Turkey</a:t>
            </a:r>
            <a:r>
              <a:rPr lang="fr-BE" baseline="0" dirty="0" smtClean="0"/>
              <a:t>, the former </a:t>
            </a:r>
            <a:r>
              <a:rPr lang="fr-BE" baseline="0" dirty="0" err="1" smtClean="0"/>
              <a:t>Yugoslav</a:t>
            </a:r>
            <a:r>
              <a:rPr lang="fr-BE" baseline="0" dirty="0" smtClean="0"/>
              <a:t> </a:t>
            </a:r>
            <a:r>
              <a:rPr lang="fr-BE" baseline="0" dirty="0" err="1" smtClean="0"/>
              <a:t>Republic</a:t>
            </a:r>
            <a:r>
              <a:rPr lang="fr-BE" baseline="0" dirty="0" smtClean="0"/>
              <a:t> of </a:t>
            </a:r>
            <a:r>
              <a:rPr lang="fr-BE" baseline="0" dirty="0" err="1" smtClean="0"/>
              <a:t>Macedonia</a:t>
            </a:r>
            <a:r>
              <a:rPr lang="fr-BE" baseline="0" dirty="0" smtClean="0"/>
              <a:t>, </a:t>
            </a:r>
            <a:r>
              <a:rPr lang="fr-BE" baseline="0" dirty="0" err="1" smtClean="0"/>
              <a:t>Norway</a:t>
            </a:r>
            <a:r>
              <a:rPr lang="fr-BE" baseline="0" dirty="0" smtClean="0"/>
              <a:t>, </a:t>
            </a:r>
            <a:r>
              <a:rPr lang="fr-BE" baseline="0" dirty="0" err="1" smtClean="0"/>
              <a:t>Iceland</a:t>
            </a:r>
            <a:r>
              <a:rPr lang="fr-BE" baseline="0" dirty="0" smtClean="0"/>
              <a:t> and Liechtenstein). The programme </a:t>
            </a:r>
            <a:r>
              <a:rPr lang="fr-BE" baseline="0" dirty="0" err="1" smtClean="0"/>
              <a:t>is</a:t>
            </a:r>
            <a:r>
              <a:rPr lang="fr-BE" baseline="0" dirty="0" smtClean="0"/>
              <a:t> </a:t>
            </a:r>
            <a:r>
              <a:rPr lang="fr-BE" baseline="0" dirty="0" err="1" smtClean="0"/>
              <a:t>also</a:t>
            </a:r>
            <a:r>
              <a:rPr lang="fr-BE" baseline="0" dirty="0" smtClean="0"/>
              <a:t> open to </a:t>
            </a:r>
            <a:r>
              <a:rPr lang="fr-BE" baseline="0" dirty="0" err="1" smtClean="0"/>
              <a:t>partner</a:t>
            </a:r>
            <a:r>
              <a:rPr lang="fr-BE" baseline="0" dirty="0" smtClean="0"/>
              <a:t> countries </a:t>
            </a:r>
            <a:r>
              <a:rPr lang="fr-BE" baseline="0" dirty="0" err="1" smtClean="0"/>
              <a:t>across</a:t>
            </a:r>
            <a:r>
              <a:rPr lang="fr-BE" baseline="0" dirty="0" smtClean="0"/>
              <a:t> the world.</a:t>
            </a:r>
            <a:endParaRPr lang="fr-BE" dirty="0" smtClean="0"/>
          </a:p>
        </p:txBody>
      </p:sp>
      <p:sp>
        <p:nvSpPr>
          <p:cNvPr id="4" name="Slide Number Placeholder 3"/>
          <p:cNvSpPr>
            <a:spLocks noGrp="1"/>
          </p:cNvSpPr>
          <p:nvPr>
            <p:ph type="sldNum" sz="quarter" idx="10"/>
          </p:nvPr>
        </p:nvSpPr>
        <p:spPr/>
        <p:txBody>
          <a:bodyPr/>
          <a:lstStyle/>
          <a:p>
            <a:fld id="{D639D7F2-BF02-4218-AF89-E06ED9902710}" type="slidenum">
              <a:rPr lang="en-GB" smtClean="0"/>
              <a:pPr/>
              <a:t>2</a:t>
            </a:fld>
            <a:endParaRPr lang="en-GB" dirty="0"/>
          </a:p>
        </p:txBody>
      </p:sp>
    </p:spTree>
    <p:extLst>
      <p:ext uri="{BB962C8B-B14F-4D97-AF65-F5344CB8AC3E}">
        <p14:creationId xmlns:p14="http://schemas.microsoft.com/office/powerpoint/2010/main" val="263748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Who</a:t>
            </a:r>
            <a:r>
              <a:rPr lang="en-US" sz="1200" b="0" i="0" kern="1200" baseline="0" dirty="0" smtClean="0">
                <a:solidFill>
                  <a:schemeClr val="tx1"/>
                </a:solidFill>
                <a:effectLst/>
                <a:latin typeface="Arial" charset="0"/>
                <a:ea typeface="+mn-ea"/>
                <a:cs typeface="+mn-cs"/>
              </a:rPr>
              <a:t> can take part in Erasmus+ ?</a:t>
            </a:r>
          </a:p>
          <a:p>
            <a:r>
              <a:rPr lang="en-US" sz="1200" b="0" i="0" kern="1200" baseline="0" dirty="0" smtClean="0">
                <a:solidFill>
                  <a:schemeClr val="tx1"/>
                </a:solidFill>
                <a:effectLst/>
                <a:latin typeface="Arial" charset="0"/>
                <a:ea typeface="+mn-ea"/>
                <a:cs typeface="+mn-cs"/>
              </a:rPr>
              <a:t>Erasmus+ is open to many individuals and </a:t>
            </a:r>
            <a:r>
              <a:rPr lang="en-US" sz="1200" b="0" i="0" kern="1200" baseline="0" dirty="0" err="1" smtClean="0">
                <a:solidFill>
                  <a:schemeClr val="tx1"/>
                </a:solidFill>
                <a:effectLst/>
                <a:latin typeface="Arial" charset="0"/>
                <a:ea typeface="+mn-ea"/>
                <a:cs typeface="+mn-cs"/>
              </a:rPr>
              <a:t>organisations</a:t>
            </a:r>
            <a:r>
              <a:rPr lang="en-US" sz="1200" b="0" i="0" kern="1200" baseline="0" dirty="0" smtClean="0">
                <a:solidFill>
                  <a:schemeClr val="tx1"/>
                </a:solidFill>
                <a:effectLst/>
                <a:latin typeface="Arial" charset="0"/>
                <a:ea typeface="+mn-ea"/>
                <a:cs typeface="+mn-cs"/>
              </a:rPr>
              <a:t>. The </a:t>
            </a:r>
            <a:r>
              <a:rPr lang="en-US" sz="1200" b="0" i="0" kern="1200" baseline="0" dirty="0" err="1" smtClean="0">
                <a:solidFill>
                  <a:schemeClr val="tx1"/>
                </a:solidFill>
                <a:effectLst/>
                <a:latin typeface="Arial" charset="0"/>
                <a:ea typeface="+mn-ea"/>
                <a:cs typeface="+mn-cs"/>
              </a:rPr>
              <a:t>programme</a:t>
            </a:r>
            <a:r>
              <a:rPr lang="en-US" sz="1200" b="0" i="0" kern="1200" baseline="0" dirty="0" smtClean="0">
                <a:solidFill>
                  <a:schemeClr val="tx1"/>
                </a:solidFill>
                <a:effectLst/>
                <a:latin typeface="Arial" charset="0"/>
                <a:ea typeface="+mn-ea"/>
                <a:cs typeface="+mn-cs"/>
              </a:rPr>
              <a:t> provides</a:t>
            </a:r>
            <a:r>
              <a:rPr lang="en-US" sz="1200" b="0" i="0" kern="1200" dirty="0" smtClean="0">
                <a:solidFill>
                  <a:schemeClr val="tx1"/>
                </a:solidFill>
                <a:effectLst/>
                <a:latin typeface="Arial" charset="0"/>
                <a:ea typeface="+mn-ea"/>
                <a:cs typeface="+mn-cs"/>
              </a:rPr>
              <a:t> opportunities for people of all ages, helping them develop and share knowledge and experience at institutions and </a:t>
            </a:r>
            <a:r>
              <a:rPr lang="en-US" sz="1200" b="0" i="0" kern="1200" dirty="0" err="1" smtClean="0">
                <a:solidFill>
                  <a:schemeClr val="tx1"/>
                </a:solidFill>
                <a:effectLst/>
                <a:latin typeface="Arial" charset="0"/>
                <a:ea typeface="+mn-ea"/>
                <a:cs typeface="+mn-cs"/>
              </a:rPr>
              <a:t>organisations</a:t>
            </a:r>
            <a:r>
              <a:rPr lang="en-US" sz="1200" b="0" i="0" kern="1200" dirty="0" smtClean="0">
                <a:solidFill>
                  <a:schemeClr val="tx1"/>
                </a:solidFill>
                <a:effectLst/>
                <a:latin typeface="Arial" charset="0"/>
                <a:ea typeface="+mn-ea"/>
                <a:cs typeface="+mn-cs"/>
              </a:rPr>
              <a:t> in different countries. </a:t>
            </a:r>
          </a:p>
          <a:p>
            <a:r>
              <a:rPr lang="en-US" sz="1200" b="0" i="0" kern="1200" dirty="0" smtClean="0">
                <a:solidFill>
                  <a:schemeClr val="tx1"/>
                </a:solidFill>
                <a:effectLst/>
                <a:latin typeface="Arial" charset="0"/>
                <a:ea typeface="+mn-ea"/>
                <a:cs typeface="+mn-cs"/>
              </a:rPr>
              <a:t>P</a:t>
            </a:r>
            <a:r>
              <a:rPr lang="en-US" sz="1200" b="0" i="0" kern="1200" baseline="0" dirty="0" smtClean="0">
                <a:solidFill>
                  <a:schemeClr val="tx1"/>
                </a:solidFill>
                <a:effectLst/>
                <a:latin typeface="Arial" charset="0"/>
                <a:ea typeface="+mn-ea"/>
                <a:cs typeface="+mn-cs"/>
              </a:rPr>
              <a:t>articipants are students, trainees, adult learners, teachers, young people, youth workers.</a:t>
            </a:r>
            <a:endParaRPr lang="en-US" sz="1200" b="0" i="0" kern="1200" dirty="0" smtClean="0">
              <a:solidFill>
                <a:schemeClr val="tx1"/>
              </a:solidFill>
              <a:effectLst/>
              <a:latin typeface="Arial" charset="0"/>
              <a:ea typeface="+mn-ea"/>
              <a:cs typeface="+mn-cs"/>
            </a:endParaRPr>
          </a:p>
          <a:p>
            <a:r>
              <a:rPr lang="en-US" sz="1200" b="1" i="0" kern="1200" dirty="0" smtClean="0">
                <a:solidFill>
                  <a:schemeClr val="tx1"/>
                </a:solidFill>
                <a:effectLst/>
                <a:latin typeface="Arial" charset="0"/>
                <a:ea typeface="+mn-ea"/>
                <a:cs typeface="+mn-cs"/>
              </a:rPr>
              <a:t>Study</a:t>
            </a:r>
            <a:r>
              <a:rPr lang="en-US" sz="1200" b="0" i="0" kern="1200" dirty="0" smtClean="0">
                <a:solidFill>
                  <a:schemeClr val="tx1"/>
                </a:solidFill>
                <a:effectLst/>
                <a:latin typeface="Arial" charset="0"/>
                <a:ea typeface="+mn-ea"/>
                <a:cs typeface="+mn-cs"/>
              </a:rPr>
              <a:t>: Studying abroad is a central part of Erasmus+ and has been shown to have a positive effect on later job prospects. It is also a chance to improve language skills, gain self-confidence and independence and immerse yourself in a new culture. The</a:t>
            </a:r>
            <a:r>
              <a:rPr lang="en-US" sz="1200" b="0" i="0" kern="1200" baseline="0" dirty="0" smtClean="0">
                <a:solidFill>
                  <a:schemeClr val="tx1"/>
                </a:solidFill>
                <a:effectLst/>
                <a:latin typeface="Arial" charset="0"/>
                <a:ea typeface="+mn-ea"/>
                <a:cs typeface="+mn-cs"/>
              </a:rPr>
              <a:t> strong international dimension of Erasmus+ provides many opportunities for participants to study worldwide.</a:t>
            </a:r>
            <a:endParaRPr lang="en-US" sz="1200" b="0" i="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Arial" charset="0"/>
                <a:ea typeface="+mn-ea"/>
                <a:cs typeface="+mn-cs"/>
              </a:rPr>
              <a:t>Vocational education, trainees and apprentices</a:t>
            </a:r>
            <a:r>
              <a:rPr lang="en-US" sz="1200" b="0" i="0" kern="1200" dirty="0" smtClean="0">
                <a:solidFill>
                  <a:schemeClr val="tx1"/>
                </a:solidFill>
                <a:effectLst/>
                <a:latin typeface="Arial" charset="0"/>
                <a:ea typeface="+mn-ea"/>
                <a:cs typeface="+mn-cs"/>
              </a:rPr>
              <a:t>: Erasmus+ helps you gain valuable experience in the workplace by supporting traineeships abroad. Erasmus+ support for traineeships is available for higher education students and recent graduates, as well as vocational education and training students, apprentices and recent graduates.</a:t>
            </a:r>
          </a:p>
          <a:p>
            <a:r>
              <a:rPr lang="en-US" sz="1200" b="1" i="0" kern="1200" dirty="0" smtClean="0">
                <a:solidFill>
                  <a:schemeClr val="tx1"/>
                </a:solidFill>
                <a:effectLst/>
                <a:latin typeface="Arial" charset="0"/>
                <a:ea typeface="+mn-ea"/>
                <a:cs typeface="+mn-cs"/>
              </a:rPr>
              <a:t>Teachers or non-teaching staff</a:t>
            </a:r>
            <a:r>
              <a:rPr lang="en-US" sz="1200" b="0" i="0" kern="1200" dirty="0" smtClean="0">
                <a:solidFill>
                  <a:schemeClr val="tx1"/>
                </a:solidFill>
                <a:effectLst/>
                <a:latin typeface="Arial" charset="0"/>
                <a:ea typeface="+mn-ea"/>
                <a:cs typeface="+mn-cs"/>
              </a:rPr>
              <a:t>: Training opportunities are available to staff working in education, both in teaching and non-teaching capacities. Training periods abroad can consist of job shadowing, observation periods or specific training courses abroad. </a:t>
            </a:r>
            <a:r>
              <a:rPr lang="en-US" sz="1200" b="0" i="0" kern="1200" baseline="0" dirty="0" smtClean="0">
                <a:solidFill>
                  <a:schemeClr val="tx1"/>
                </a:solidFill>
                <a:effectLst/>
                <a:latin typeface="Arial" charset="0"/>
                <a:ea typeface="+mn-ea"/>
                <a:cs typeface="+mn-cs"/>
              </a:rPr>
              <a:t>O</a:t>
            </a:r>
            <a:r>
              <a:rPr lang="en-US" sz="1200" b="0" i="0" kern="1200" dirty="0" smtClean="0">
                <a:solidFill>
                  <a:schemeClr val="tx1"/>
                </a:solidFill>
                <a:effectLst/>
                <a:latin typeface="Arial" charset="0"/>
                <a:ea typeface="+mn-ea"/>
                <a:cs typeface="+mn-cs"/>
              </a:rPr>
              <a:t>pportunities are available to spend time teaching at an education institution abroad. These opportunities are available to both staff working in the education sector and to individuals working outside the sector invited to share their knowledge and experience.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Arial" charset="0"/>
                <a:ea typeface="+mn-ea"/>
                <a:cs typeface="+mn-cs"/>
              </a:rPr>
              <a:t>Young people: </a:t>
            </a:r>
            <a:r>
              <a:rPr lang="en-US" sz="1200" b="0" i="0" kern="1200" dirty="0" smtClean="0">
                <a:solidFill>
                  <a:schemeClr val="tx1"/>
                </a:solidFill>
                <a:effectLst/>
                <a:latin typeface="Arial" charset="0"/>
                <a:ea typeface="+mn-ea"/>
                <a:cs typeface="+mn-cs"/>
              </a:rPr>
              <a:t>Erasmus+ is open to all young people, not just those currently enrolled in education or training. With Erasmus+, you can participate in a youth exchange across Europe and abroad, train, undertake non-formal learning and work-based learning experiences. The strong focus of Erasmus+</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on improving young people’s job prospects is</a:t>
            </a:r>
            <a:r>
              <a:rPr lang="en-US" sz="1200" b="0" i="0" kern="1200" baseline="0" dirty="0" smtClean="0">
                <a:solidFill>
                  <a:schemeClr val="tx1"/>
                </a:solidFill>
                <a:effectLst/>
                <a:latin typeface="Arial" charset="0"/>
                <a:ea typeface="+mn-ea"/>
                <a:cs typeface="+mn-cs"/>
              </a:rPr>
              <a:t> essential to tackle youth unemployment.</a:t>
            </a:r>
            <a:endParaRPr lang="en-US" sz="1200" b="0" i="0" kern="1200" dirty="0" smtClean="0">
              <a:solidFill>
                <a:schemeClr val="tx1"/>
              </a:solidFill>
              <a:effectLst/>
              <a:latin typeface="Arial" charset="0"/>
              <a:ea typeface="+mn-ea"/>
              <a:cs typeface="+mn-cs"/>
            </a:endParaRPr>
          </a:p>
          <a:p>
            <a:r>
              <a:rPr lang="en-US" sz="1200" b="1" i="0" kern="1200" dirty="0" smtClean="0">
                <a:solidFill>
                  <a:schemeClr val="tx1"/>
                </a:solidFill>
                <a:effectLst/>
                <a:latin typeface="Arial" charset="0"/>
                <a:ea typeface="+mn-ea"/>
                <a:cs typeface="+mn-cs"/>
              </a:rPr>
              <a:t>Youth workers</a:t>
            </a:r>
            <a:r>
              <a:rPr lang="en-US" sz="1200" b="0" i="0" kern="1200" dirty="0" smtClean="0">
                <a:solidFill>
                  <a:schemeClr val="tx1"/>
                </a:solidFill>
                <a:effectLst/>
                <a:latin typeface="Arial" charset="0"/>
                <a:ea typeface="+mn-ea"/>
                <a:cs typeface="+mn-cs"/>
              </a:rPr>
              <a:t>:</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Erasmus+ supports the professional development of youth workers through training or networking periods abroad. Periods abroad can consist of training courses, study visits, job shadowing or observation periods at relevant </a:t>
            </a:r>
            <a:r>
              <a:rPr lang="en-US" sz="1200" b="0" i="0" kern="1200" dirty="0" err="1" smtClean="0">
                <a:solidFill>
                  <a:schemeClr val="tx1"/>
                </a:solidFill>
                <a:effectLst/>
                <a:latin typeface="Arial" charset="0"/>
                <a:ea typeface="+mn-ea"/>
                <a:cs typeface="+mn-cs"/>
              </a:rPr>
              <a:t>organisations</a:t>
            </a:r>
            <a:r>
              <a:rPr lang="en-US" sz="1200" b="0" i="0" kern="1200" dirty="0" smtClean="0">
                <a:solidFill>
                  <a:schemeClr val="tx1"/>
                </a:solidFill>
                <a:effectLst/>
                <a:latin typeface="Arial" charset="0"/>
                <a:ea typeface="+mn-ea"/>
                <a:cs typeface="+mn-cs"/>
              </a:rPr>
              <a:t> and more.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err="1" smtClean="0">
                <a:solidFill>
                  <a:schemeClr val="tx1"/>
                </a:solidFill>
                <a:effectLst/>
                <a:latin typeface="Arial" charset="0"/>
                <a:ea typeface="+mn-ea"/>
                <a:cs typeface="+mn-cs"/>
              </a:rPr>
              <a:t>Organisations</a:t>
            </a:r>
            <a:r>
              <a:rPr lang="en-US" sz="1200" b="1" i="0" kern="1200" dirty="0" smtClean="0">
                <a:solidFill>
                  <a:schemeClr val="tx1"/>
                </a:solidFill>
                <a:effectLst/>
                <a:latin typeface="Arial" charset="0"/>
                <a:ea typeface="+mn-ea"/>
                <a:cs typeface="+mn-cs"/>
              </a:rPr>
              <a:t>:</a:t>
            </a:r>
            <a:r>
              <a:rPr lang="en-US" sz="1200" b="0" i="0" kern="1200" dirty="0" smtClean="0">
                <a:solidFill>
                  <a:schemeClr val="tx1"/>
                </a:solidFill>
                <a:effectLst/>
                <a:latin typeface="Arial" charset="0"/>
                <a:ea typeface="+mn-ea"/>
                <a:cs typeface="+mn-cs"/>
              </a:rPr>
              <a:t> Finally, Erasmus+ provides opportunities for a wide variety of </a:t>
            </a:r>
            <a:r>
              <a:rPr lang="en-US" sz="1200" b="0" i="0" kern="1200" dirty="0" err="1" smtClean="0">
                <a:solidFill>
                  <a:schemeClr val="tx1"/>
                </a:solidFill>
                <a:effectLst/>
                <a:latin typeface="Arial" charset="0"/>
                <a:ea typeface="+mn-ea"/>
                <a:cs typeface="+mn-cs"/>
              </a:rPr>
              <a:t>organisations</a:t>
            </a:r>
            <a:r>
              <a:rPr lang="en-US" sz="1200" b="0" i="0" kern="1200" dirty="0" smtClean="0">
                <a:solidFill>
                  <a:schemeClr val="tx1"/>
                </a:solidFill>
                <a:effectLst/>
                <a:latin typeface="Arial" charset="0"/>
                <a:ea typeface="+mn-ea"/>
                <a:cs typeface="+mn-cs"/>
              </a:rPr>
              <a:t> including universities, education and training providers, think-tanks, research </a:t>
            </a:r>
            <a:r>
              <a:rPr lang="en-US" sz="1200" b="0" i="0" kern="1200" dirty="0" err="1" smtClean="0">
                <a:solidFill>
                  <a:schemeClr val="tx1"/>
                </a:solidFill>
                <a:effectLst/>
                <a:latin typeface="Arial" charset="0"/>
                <a:ea typeface="+mn-ea"/>
                <a:cs typeface="+mn-cs"/>
              </a:rPr>
              <a:t>organisations</a:t>
            </a:r>
            <a:r>
              <a:rPr lang="en-US" sz="1200" b="0" i="0" kern="1200" dirty="0" smtClean="0">
                <a:solidFill>
                  <a:schemeClr val="tx1"/>
                </a:solidFill>
                <a:effectLst/>
                <a:latin typeface="Arial" charset="0"/>
                <a:ea typeface="+mn-ea"/>
                <a:cs typeface="+mn-cs"/>
              </a:rPr>
              <a:t>, and private businesses.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err="1" smtClean="0">
                <a:solidFill>
                  <a:schemeClr val="tx1"/>
                </a:solidFill>
                <a:effectLst/>
                <a:latin typeface="Arial" charset="0"/>
                <a:ea typeface="+mn-ea"/>
                <a:cs typeface="+mn-cs"/>
              </a:rPr>
              <a:t>Organisations</a:t>
            </a:r>
            <a:r>
              <a:rPr lang="en-US" sz="1200" b="0" i="0" kern="1200" dirty="0" smtClean="0">
                <a:solidFill>
                  <a:schemeClr val="tx1"/>
                </a:solidFill>
                <a:effectLst/>
                <a:latin typeface="Arial" charset="0"/>
                <a:ea typeface="+mn-ea"/>
                <a:cs typeface="+mn-cs"/>
              </a:rPr>
              <a:t> that participate in Erasmus+ mainly</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facilitate the learning mobility opportunities for students, education staff, trainees, apprentices, young people and youth workers. They may also engage in the development and networking activities, including strategic improvement of the professional skills of their staff, </a:t>
            </a:r>
            <a:r>
              <a:rPr lang="en-US" sz="1200" b="0" i="0" kern="1200" dirty="0" err="1" smtClean="0">
                <a:solidFill>
                  <a:schemeClr val="tx1"/>
                </a:solidFill>
                <a:effectLst/>
                <a:latin typeface="Arial" charset="0"/>
                <a:ea typeface="+mn-ea"/>
                <a:cs typeface="+mn-cs"/>
              </a:rPr>
              <a:t>organisational</a:t>
            </a:r>
            <a:r>
              <a:rPr lang="en-US" sz="1200" b="0" i="0" kern="1200" dirty="0" smtClean="0">
                <a:solidFill>
                  <a:schemeClr val="tx1"/>
                </a:solidFill>
                <a:effectLst/>
                <a:latin typeface="Arial" charset="0"/>
                <a:ea typeface="+mn-ea"/>
                <a:cs typeface="+mn-cs"/>
              </a:rPr>
              <a:t> capacity building, and creating transnational cooperative partnerships with </a:t>
            </a:r>
            <a:r>
              <a:rPr lang="en-US" sz="1200" b="0" i="0" kern="1200" dirty="0" err="1" smtClean="0">
                <a:solidFill>
                  <a:schemeClr val="tx1"/>
                </a:solidFill>
                <a:effectLst/>
                <a:latin typeface="Arial" charset="0"/>
                <a:ea typeface="+mn-ea"/>
                <a:cs typeface="+mn-cs"/>
              </a:rPr>
              <a:t>organisations</a:t>
            </a:r>
            <a:r>
              <a:rPr lang="en-US" sz="1200" b="0" i="0" kern="1200" dirty="0" smtClean="0">
                <a:solidFill>
                  <a:schemeClr val="tx1"/>
                </a:solidFill>
                <a:effectLst/>
                <a:latin typeface="Arial" charset="0"/>
                <a:ea typeface="+mn-ea"/>
                <a:cs typeface="+mn-cs"/>
              </a:rPr>
              <a:t> from other countries in order to produce innovative outputs or exchange best practices.</a:t>
            </a:r>
          </a:p>
        </p:txBody>
      </p:sp>
      <p:sp>
        <p:nvSpPr>
          <p:cNvPr id="4" name="Slide Number Placeholder 3"/>
          <p:cNvSpPr>
            <a:spLocks noGrp="1"/>
          </p:cNvSpPr>
          <p:nvPr>
            <p:ph type="sldNum" sz="quarter" idx="10"/>
          </p:nvPr>
        </p:nvSpPr>
        <p:spPr/>
        <p:txBody>
          <a:bodyPr/>
          <a:lstStyle/>
          <a:p>
            <a:fld id="{D639D7F2-BF02-4218-AF89-E06ED9902710}" type="slidenum">
              <a:rPr lang="en-GB" smtClean="0"/>
              <a:pPr/>
              <a:t>3</a:t>
            </a:fld>
            <a:endParaRPr lang="en-GB" dirty="0"/>
          </a:p>
        </p:txBody>
      </p:sp>
    </p:spTree>
    <p:extLst>
      <p:ext uri="{BB962C8B-B14F-4D97-AF65-F5344CB8AC3E}">
        <p14:creationId xmlns:p14="http://schemas.microsoft.com/office/powerpoint/2010/main" val="320382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15988" y="746125"/>
            <a:ext cx="4975225" cy="3730625"/>
          </a:xfrm>
          <a:ln/>
        </p:spPr>
      </p:sp>
      <p:sp>
        <p:nvSpPr>
          <p:cNvPr id="46083" name="Rectangle 3"/>
          <p:cNvSpPr>
            <a:spLocks noGrp="1" noChangeArrowheads="1"/>
          </p:cNvSpPr>
          <p:nvPr>
            <p:ph type="body" idx="1"/>
          </p:nvPr>
        </p:nvSpPr>
        <p:spPr>
          <a:xfrm>
            <a:off x="681039" y="4722813"/>
            <a:ext cx="5445125" cy="4475162"/>
          </a:xfrm>
          <a:noFill/>
        </p:spPr>
        <p:txBody>
          <a:bodyPr/>
          <a:lstStyle/>
          <a:p>
            <a:pPr eaLnBrk="1" hangingPunct="1"/>
            <a:r>
              <a:rPr lang="fr-BE" dirty="0" smtClean="0"/>
              <a:t>How </a:t>
            </a:r>
            <a:r>
              <a:rPr lang="fr-BE" dirty="0" err="1" smtClean="0"/>
              <a:t>does</a:t>
            </a:r>
            <a:r>
              <a:rPr lang="fr-BE" dirty="0" smtClean="0"/>
              <a:t> Erasmus+ </a:t>
            </a:r>
            <a:r>
              <a:rPr lang="fr-BE" dirty="0" err="1" smtClean="0"/>
              <a:t>work</a:t>
            </a:r>
            <a:r>
              <a:rPr lang="fr-BE" dirty="0" smtClean="0"/>
              <a:t>?</a:t>
            </a:r>
          </a:p>
          <a:p>
            <a:r>
              <a:rPr lang="en-US" sz="1200" b="0" i="0" kern="1200" dirty="0" smtClean="0">
                <a:solidFill>
                  <a:schemeClr val="tx1"/>
                </a:solidFill>
                <a:effectLst/>
                <a:latin typeface="Arial" charset="0"/>
                <a:ea typeface="+mn-ea"/>
                <a:cs typeface="+mn-cs"/>
              </a:rPr>
              <a:t>Three</a:t>
            </a:r>
            <a:r>
              <a:rPr lang="en-US" sz="1200" b="0" i="0" kern="1200" baseline="0" dirty="0" smtClean="0">
                <a:solidFill>
                  <a:schemeClr val="tx1"/>
                </a:solidFill>
                <a:effectLst/>
                <a:latin typeface="Arial" charset="0"/>
                <a:ea typeface="+mn-ea"/>
                <a:cs typeface="+mn-cs"/>
              </a:rPr>
              <a:t> Key Actions are the cornerstones of the implementation of the Erasmus+ </a:t>
            </a:r>
            <a:r>
              <a:rPr lang="en-US" sz="1200" b="0" i="0" kern="1200" baseline="0" dirty="0" err="1" smtClean="0">
                <a:solidFill>
                  <a:schemeClr val="tx1"/>
                </a:solidFill>
                <a:effectLst/>
                <a:latin typeface="Arial" charset="0"/>
                <a:ea typeface="+mn-ea"/>
                <a:cs typeface="+mn-cs"/>
              </a:rPr>
              <a:t>programme</a:t>
            </a:r>
            <a:r>
              <a:rPr lang="en-US" sz="1200" b="0" i="0" kern="1200" baseline="0" dirty="0" smtClean="0">
                <a:solidFill>
                  <a:schemeClr val="tx1"/>
                </a:solidFill>
                <a:effectLst/>
                <a:latin typeface="Arial" charset="0"/>
                <a:ea typeface="+mn-ea"/>
                <a:cs typeface="+mn-cs"/>
              </a:rPr>
              <a:t>. </a:t>
            </a:r>
          </a:p>
          <a:p>
            <a:r>
              <a:rPr lang="en-US" sz="1200" b="1" i="0" kern="1200" dirty="0" smtClean="0">
                <a:solidFill>
                  <a:schemeClr val="tx1"/>
                </a:solidFill>
                <a:effectLst/>
                <a:latin typeface="Arial" charset="0"/>
                <a:ea typeface="+mn-ea"/>
                <a:cs typeface="+mn-cs"/>
              </a:rPr>
              <a:t>Key Action 1: Learning mobility of individuals</a:t>
            </a:r>
          </a:p>
          <a:p>
            <a:r>
              <a:rPr lang="en-US" sz="1200" b="0" i="0" kern="1200" dirty="0" smtClean="0">
                <a:solidFill>
                  <a:schemeClr val="tx1"/>
                </a:solidFill>
                <a:effectLst/>
                <a:latin typeface="Arial" charset="0"/>
                <a:ea typeface="+mn-ea"/>
                <a:cs typeface="+mn-cs"/>
              </a:rPr>
              <a:t>Key Action 1 aims to encourage the mobility of students, staff, volunteers, youth workers, and young people. </a:t>
            </a:r>
            <a:r>
              <a:rPr lang="en-US" sz="1200" b="0" i="0" kern="1200" dirty="0" err="1" smtClean="0">
                <a:solidFill>
                  <a:schemeClr val="tx1"/>
                </a:solidFill>
                <a:effectLst/>
                <a:latin typeface="Arial" charset="0"/>
                <a:ea typeface="+mn-ea"/>
                <a:cs typeface="+mn-cs"/>
              </a:rPr>
              <a:t>Organisations</a:t>
            </a:r>
            <a:r>
              <a:rPr lang="en-US" sz="1200" b="0" i="0" kern="1200" dirty="0" smtClean="0">
                <a:solidFill>
                  <a:schemeClr val="tx1"/>
                </a:solidFill>
                <a:effectLst/>
                <a:latin typeface="Arial" charset="0"/>
                <a:ea typeface="+mn-ea"/>
                <a:cs typeface="+mn-cs"/>
              </a:rPr>
              <a:t> can arrange to send or receive students and staff to or from participating countries, as well as </a:t>
            </a:r>
            <a:r>
              <a:rPr lang="en-US" sz="1200" b="0" i="0" kern="1200" dirty="0" err="1" smtClean="0">
                <a:solidFill>
                  <a:schemeClr val="tx1"/>
                </a:solidFill>
                <a:effectLst/>
                <a:latin typeface="Arial" charset="0"/>
                <a:ea typeface="+mn-ea"/>
                <a:cs typeface="+mn-cs"/>
              </a:rPr>
              <a:t>organise</a:t>
            </a:r>
            <a:r>
              <a:rPr lang="en-US" sz="1200" b="0" i="0" kern="1200" dirty="0" smtClean="0">
                <a:solidFill>
                  <a:schemeClr val="tx1"/>
                </a:solidFill>
                <a:effectLst/>
                <a:latin typeface="Arial" charset="0"/>
                <a:ea typeface="+mn-ea"/>
                <a:cs typeface="+mn-cs"/>
              </a:rPr>
              <a:t> teaching, training, learning and volunteering activities.</a:t>
            </a:r>
          </a:p>
          <a:p>
            <a:r>
              <a:rPr lang="en-US" sz="1200" b="1" i="0" kern="1200" dirty="0" smtClean="0">
                <a:solidFill>
                  <a:schemeClr val="tx1"/>
                </a:solidFill>
                <a:effectLst/>
                <a:latin typeface="Arial" charset="0"/>
                <a:ea typeface="+mn-ea"/>
                <a:cs typeface="+mn-cs"/>
              </a:rPr>
              <a:t>Key Action 2: Innovation and good practices</a:t>
            </a:r>
          </a:p>
          <a:p>
            <a:pPr marL="171450" indent="-171450">
              <a:buFont typeface="Arial" panose="020B0604020202020204" pitchFamily="34" charset="0"/>
              <a:buChar char="•"/>
            </a:pPr>
            <a:r>
              <a:rPr lang="en-US" sz="1200" b="0" i="0" kern="1200" dirty="0" smtClean="0">
                <a:solidFill>
                  <a:schemeClr val="tx1"/>
                </a:solidFill>
                <a:effectLst/>
                <a:latin typeface="Arial" charset="0"/>
                <a:ea typeface="+mn-ea"/>
                <a:cs typeface="+mn-cs"/>
              </a:rPr>
              <a:t>Key Action 2 is designed to develop the education, training, and youth sectors through diverse activities.</a:t>
            </a:r>
            <a:r>
              <a:rPr lang="en-US" sz="1200" b="0" i="0" kern="1200" baseline="0" dirty="0" smtClean="0">
                <a:solidFill>
                  <a:schemeClr val="tx1"/>
                </a:solidFill>
                <a:effectLst/>
                <a:latin typeface="Arial" charset="0"/>
                <a:ea typeface="+mn-ea"/>
                <a:cs typeface="+mn-cs"/>
              </a:rPr>
              <a:t> It supports joint initiatives/alliances to promote cooperation, peer-learning and sharing experience. </a:t>
            </a:r>
          </a:p>
          <a:p>
            <a:pPr marL="171450" indent="-171450">
              <a:buFont typeface="Arial" panose="020B0604020202020204" pitchFamily="34" charset="0"/>
              <a:buChar char="•"/>
            </a:pPr>
            <a:r>
              <a:rPr lang="en-US" sz="1200" b="0" i="0" kern="1200" baseline="0" dirty="0" smtClean="0">
                <a:solidFill>
                  <a:schemeClr val="tx1"/>
                </a:solidFill>
                <a:effectLst/>
                <a:latin typeface="Arial" charset="0"/>
                <a:ea typeface="+mn-ea"/>
                <a:cs typeface="+mn-cs"/>
              </a:rPr>
              <a:t>Key action 2 fosters innovation in and through education together with businesses (knowledge alliances) for new approaches to teaching and learning, entrepreneurship and the modernization of higher education systems in Europe. Key action 2 </a:t>
            </a:r>
            <a:r>
              <a:rPr lang="en-US" sz="1200" b="0" i="0" kern="1200" dirty="0" smtClean="0">
                <a:solidFill>
                  <a:schemeClr val="tx1"/>
                </a:solidFill>
                <a:effectLst/>
                <a:latin typeface="Arial" charset="0"/>
                <a:ea typeface="+mn-ea"/>
                <a:cs typeface="+mn-cs"/>
              </a:rPr>
              <a:t>creates opportunities to </a:t>
            </a:r>
            <a:r>
              <a:rPr lang="en-US" sz="1200" b="0" i="0" kern="1200" dirty="0" err="1" smtClean="0">
                <a:solidFill>
                  <a:schemeClr val="tx1"/>
                </a:solidFill>
                <a:effectLst/>
                <a:latin typeface="Arial" charset="0"/>
                <a:ea typeface="+mn-ea"/>
                <a:cs typeface="+mn-cs"/>
              </a:rPr>
              <a:t>modernise</a:t>
            </a:r>
            <a:r>
              <a:rPr lang="en-US" sz="1200" b="0" i="0" kern="1200" dirty="0" smtClean="0">
                <a:solidFill>
                  <a:schemeClr val="tx1"/>
                </a:solidFill>
                <a:effectLst/>
                <a:latin typeface="Arial" charset="0"/>
                <a:ea typeface="+mn-ea"/>
                <a:cs typeface="+mn-cs"/>
              </a:rPr>
              <a:t> vocational education and training, to exchange knowledge and best practices, encourage working abroad, and increase the recognition of qualifications. It also supports the creation of IT-platforms including e-twinning and the cooperation with countries</a:t>
            </a:r>
            <a:r>
              <a:rPr lang="en-US" sz="1200" b="0" i="0" kern="1200" baseline="0" dirty="0" smtClean="0">
                <a:solidFill>
                  <a:schemeClr val="tx1"/>
                </a:solidFill>
                <a:effectLst/>
                <a:latin typeface="Arial" charset="0"/>
                <a:ea typeface="+mn-ea"/>
                <a:cs typeface="+mn-cs"/>
              </a:rPr>
              <a:t> outside the EU.</a:t>
            </a:r>
            <a:endParaRPr lang="en-US" sz="1200" b="0" i="0" kern="1200" dirty="0" smtClean="0">
              <a:solidFill>
                <a:schemeClr val="tx1"/>
              </a:solidFill>
              <a:effectLst/>
              <a:latin typeface="Arial" charset="0"/>
              <a:ea typeface="+mn-ea"/>
              <a:cs typeface="+mn-cs"/>
            </a:endParaRPr>
          </a:p>
          <a:p>
            <a:r>
              <a:rPr lang="en-US" sz="1200" b="1" i="0" kern="1200" dirty="0" smtClean="0">
                <a:solidFill>
                  <a:schemeClr val="tx1"/>
                </a:solidFill>
                <a:effectLst/>
                <a:latin typeface="Arial" charset="0"/>
                <a:ea typeface="+mn-ea"/>
                <a:cs typeface="+mn-cs"/>
              </a:rPr>
              <a:t>Key Action 3: Support for policy reform</a:t>
            </a:r>
          </a:p>
          <a:p>
            <a:r>
              <a:rPr lang="en-US" sz="1200" b="0" i="0" kern="1200" dirty="0" smtClean="0">
                <a:solidFill>
                  <a:schemeClr val="tx1"/>
                </a:solidFill>
                <a:effectLst/>
                <a:latin typeface="Arial" charset="0"/>
                <a:ea typeface="+mn-ea"/>
                <a:cs typeface="+mn-cs"/>
              </a:rPr>
              <a:t>Key Action 3 aims to increase the participation of young people in democratic life, especially in discussions with policy makers, as well as developing knowledge in the fields of education, training, and youth.</a:t>
            </a:r>
          </a:p>
          <a:p>
            <a:endParaRPr lang="en-US" dirty="0" smtClean="0"/>
          </a:p>
          <a:p>
            <a:r>
              <a:rPr lang="en-US" dirty="0" smtClean="0"/>
              <a:t>In</a:t>
            </a:r>
            <a:r>
              <a:rPr lang="en-US" baseline="0" dirty="0" smtClean="0"/>
              <a:t> addition to the 3 Key Actions, the Erasmus+ </a:t>
            </a:r>
            <a:r>
              <a:rPr lang="en-US" baseline="0" dirty="0" err="1" smtClean="0"/>
              <a:t>programme</a:t>
            </a:r>
            <a:r>
              <a:rPr lang="en-US" baseline="0" dirty="0" smtClean="0"/>
              <a:t> has 2 specific actions: </a:t>
            </a:r>
            <a:r>
              <a:rPr lang="en-US" b="1" baseline="0" dirty="0" smtClean="0"/>
              <a:t>Jean Monnet </a:t>
            </a:r>
            <a:r>
              <a:rPr lang="en-US" baseline="0" dirty="0" smtClean="0"/>
              <a:t>and </a:t>
            </a:r>
            <a:r>
              <a:rPr lang="en-US" b="1" baseline="0" dirty="0" smtClean="0"/>
              <a:t>Sport</a:t>
            </a:r>
            <a:r>
              <a:rPr lang="en-US" dirty="0" smtClean="0"/>
              <a:t/>
            </a:r>
            <a:br>
              <a:rPr lang="en-US" dirty="0" smtClean="0"/>
            </a:br>
            <a:r>
              <a:rPr lang="en-US" sz="1200" b="1" i="0" kern="1200" dirty="0" smtClean="0">
                <a:solidFill>
                  <a:schemeClr val="tx1"/>
                </a:solidFill>
                <a:effectLst/>
                <a:latin typeface="Arial" charset="0"/>
                <a:ea typeface="+mn-ea"/>
                <a:cs typeface="+mn-cs"/>
              </a:rPr>
              <a:t>Jean Monnet </a:t>
            </a:r>
            <a:r>
              <a:rPr lang="en-US" sz="1200" b="0" i="0" kern="1200" dirty="0" smtClean="0">
                <a:solidFill>
                  <a:schemeClr val="tx1"/>
                </a:solidFill>
                <a:effectLst/>
                <a:latin typeface="Arial" charset="0"/>
                <a:ea typeface="+mn-ea"/>
                <a:cs typeface="+mn-cs"/>
              </a:rPr>
              <a:t>offers</a:t>
            </a:r>
            <a:r>
              <a:rPr lang="en-US" sz="1200" b="0" i="0" kern="1200" baseline="0" dirty="0" smtClean="0">
                <a:solidFill>
                  <a:schemeClr val="tx1"/>
                </a:solidFill>
                <a:effectLst/>
                <a:latin typeface="Arial" charset="0"/>
                <a:ea typeface="+mn-ea"/>
                <a:cs typeface="+mn-cs"/>
              </a:rPr>
              <a:t> o</a:t>
            </a:r>
            <a:r>
              <a:rPr lang="en-US" sz="1200" b="0" i="0" kern="1200" dirty="0" smtClean="0">
                <a:solidFill>
                  <a:schemeClr val="tx1"/>
                </a:solidFill>
                <a:effectLst/>
                <a:latin typeface="Arial" charset="0"/>
                <a:ea typeface="+mn-ea"/>
                <a:cs typeface="+mn-cs"/>
              </a:rPr>
              <a:t>pportunities for teaching, research, and policy debate on the EU and its policies. It aims at promoting excellence in teaching and research on EU studies around the world.</a:t>
            </a:r>
          </a:p>
          <a:p>
            <a:r>
              <a:rPr lang="en-US" sz="1200" b="0" i="0" kern="1200" dirty="0" smtClean="0">
                <a:solidFill>
                  <a:schemeClr val="tx1"/>
                </a:solidFill>
                <a:effectLst/>
                <a:latin typeface="Arial" charset="0"/>
                <a:ea typeface="+mn-ea"/>
                <a:cs typeface="+mn-cs"/>
              </a:rPr>
              <a:t>It is</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also designed to foster dialogue between academic and policy-makers on EU policies</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It promotes active citizenship,</a:t>
            </a:r>
            <a:r>
              <a:rPr lang="en-US" sz="1200" b="0" i="0" kern="1200" baseline="0" dirty="0" smtClean="0">
                <a:solidFill>
                  <a:schemeClr val="tx1"/>
                </a:solidFill>
                <a:effectLst/>
                <a:latin typeface="Arial" charset="0"/>
                <a:ea typeface="+mn-ea"/>
                <a:cs typeface="+mn-cs"/>
              </a:rPr>
              <a:t> EU integration</a:t>
            </a:r>
            <a:r>
              <a:rPr lang="en-US" sz="1200" b="0" i="0" kern="1200" dirty="0" smtClean="0">
                <a:solidFill>
                  <a:schemeClr val="tx1"/>
                </a:solidFill>
                <a:effectLst/>
                <a:latin typeface="Arial" charset="0"/>
                <a:ea typeface="+mn-ea"/>
                <a:cs typeface="+mn-cs"/>
              </a:rPr>
              <a:t> and dialogue between people and cultures.</a:t>
            </a:r>
          </a:p>
          <a:p>
            <a:r>
              <a:rPr lang="en-US" sz="1200" b="1" i="0" kern="1200" dirty="0" smtClean="0">
                <a:solidFill>
                  <a:schemeClr val="tx1"/>
                </a:solidFill>
                <a:effectLst/>
                <a:latin typeface="Arial" charset="0"/>
                <a:ea typeface="+mn-ea"/>
                <a:cs typeface="+mn-cs"/>
              </a:rPr>
              <a:t>Sport </a:t>
            </a:r>
            <a:r>
              <a:rPr lang="en-US" sz="1200" b="0" i="0" kern="1200" dirty="0" smtClean="0">
                <a:solidFill>
                  <a:schemeClr val="tx1"/>
                </a:solidFill>
                <a:effectLst/>
                <a:latin typeface="Arial" charset="0"/>
                <a:ea typeface="+mn-ea"/>
                <a:cs typeface="+mn-cs"/>
              </a:rPr>
              <a:t>is designed to develop and implement joint activities to promote sport and physical activity, to identify and implement innovative activities in the field of sport. Sport</a:t>
            </a:r>
            <a:r>
              <a:rPr lang="en-US" sz="1200" b="0" i="0" kern="1200" baseline="0" dirty="0" smtClean="0">
                <a:solidFill>
                  <a:schemeClr val="tx1"/>
                </a:solidFill>
                <a:effectLst/>
                <a:latin typeface="Arial" charset="0"/>
                <a:ea typeface="+mn-ea"/>
                <a:cs typeface="+mn-cs"/>
              </a:rPr>
              <a:t> Action is also designed</a:t>
            </a:r>
            <a:r>
              <a:rPr lang="en-US" sz="1200" b="0" i="0" kern="1200" dirty="0" smtClean="0">
                <a:solidFill>
                  <a:schemeClr val="tx1"/>
                </a:solidFill>
                <a:effectLst/>
                <a:latin typeface="Arial" charset="0"/>
                <a:ea typeface="+mn-ea"/>
                <a:cs typeface="+mn-cs"/>
              </a:rPr>
              <a:t> to manage not-for-profit events to increase participation in sport. Sport opportunities tackle threats to the integrity of sport, promote dual careers for athletes, improve good governance, and foster tolerance and social inclusion.</a:t>
            </a:r>
          </a:p>
          <a:p>
            <a:r>
              <a:rPr lang="en-US" sz="1200" b="1" i="0" kern="1200" dirty="0" smtClean="0">
                <a:solidFill>
                  <a:schemeClr val="tx1"/>
                </a:solidFill>
                <a:effectLst/>
                <a:latin typeface="Arial" charset="0"/>
                <a:ea typeface="+mn-ea"/>
                <a:cs typeface="+mn-cs"/>
              </a:rPr>
              <a:t>Who does what?</a:t>
            </a:r>
          </a:p>
          <a:p>
            <a:r>
              <a:rPr lang="en-US" sz="1200" b="0" i="0" kern="1200" dirty="0" smtClean="0">
                <a:solidFill>
                  <a:schemeClr val="tx1"/>
                </a:solidFill>
                <a:effectLst/>
                <a:latin typeface="Arial" charset="0"/>
                <a:ea typeface="+mn-ea"/>
                <a:cs typeface="+mn-cs"/>
              </a:rPr>
              <a:t>To</a:t>
            </a:r>
            <a:r>
              <a:rPr lang="en-US" sz="1200" b="0" i="0" kern="1200" baseline="0" dirty="0" smtClean="0">
                <a:solidFill>
                  <a:schemeClr val="tx1"/>
                </a:solidFill>
                <a:effectLst/>
                <a:latin typeface="Arial" charset="0"/>
                <a:ea typeface="+mn-ea"/>
                <a:cs typeface="+mn-cs"/>
              </a:rPr>
              <a:t> bring Erasmus+ as close as possible to the participants and make sure it works well across different countries, the </a:t>
            </a:r>
            <a:r>
              <a:rPr lang="en-US" sz="1200" b="1" i="0" kern="1200" baseline="0" dirty="0" smtClean="0">
                <a:solidFill>
                  <a:schemeClr val="tx1"/>
                </a:solidFill>
                <a:effectLst/>
                <a:latin typeface="Arial" charset="0"/>
                <a:ea typeface="+mn-ea"/>
                <a:cs typeface="+mn-cs"/>
              </a:rPr>
              <a:t>Commission </a:t>
            </a:r>
            <a:r>
              <a:rPr lang="en-US" sz="1200" b="0" i="0" kern="1200" baseline="0" dirty="0" smtClean="0">
                <a:solidFill>
                  <a:schemeClr val="tx1"/>
                </a:solidFill>
                <a:effectLst/>
                <a:latin typeface="Arial" charset="0"/>
                <a:ea typeface="+mn-ea"/>
                <a:cs typeface="+mn-cs"/>
              </a:rPr>
              <a:t>works in cooperation with </a:t>
            </a:r>
            <a:r>
              <a:rPr lang="en-US" sz="1200" b="1" i="0" kern="1200" baseline="0" dirty="0" smtClean="0">
                <a:solidFill>
                  <a:schemeClr val="tx1"/>
                </a:solidFill>
                <a:effectLst/>
                <a:latin typeface="Arial" charset="0"/>
                <a:ea typeface="+mn-ea"/>
                <a:cs typeface="+mn-cs"/>
              </a:rPr>
              <a:t>National Agencies and National Offices. </a:t>
            </a:r>
            <a:r>
              <a:rPr lang="en-US" sz="1200" b="0" i="0" kern="1200" baseline="0" dirty="0" smtClean="0">
                <a:solidFill>
                  <a:schemeClr val="tx1"/>
                </a:solidFill>
                <a:effectLst/>
                <a:latin typeface="Arial" charset="0"/>
                <a:ea typeface="+mn-ea"/>
                <a:cs typeface="+mn-cs"/>
              </a:rPr>
              <a:t>There are National Agencies in all EU countries and National Erasmus+ Offices in countries outside the EU. Their role is to promote the Erasmus+ </a:t>
            </a:r>
            <a:r>
              <a:rPr lang="en-US" sz="1200" b="0" i="0" kern="1200" baseline="0" dirty="0" err="1" smtClean="0">
                <a:solidFill>
                  <a:schemeClr val="tx1"/>
                </a:solidFill>
                <a:effectLst/>
                <a:latin typeface="Arial" charset="0"/>
                <a:ea typeface="+mn-ea"/>
                <a:cs typeface="+mn-cs"/>
              </a:rPr>
              <a:t>programme</a:t>
            </a:r>
            <a:r>
              <a:rPr lang="en-US" sz="1200" b="0" i="0" kern="1200" baseline="0" dirty="0" smtClean="0">
                <a:solidFill>
                  <a:schemeClr val="tx1"/>
                </a:solidFill>
                <a:effectLst/>
                <a:latin typeface="Arial" charset="0"/>
                <a:ea typeface="+mn-ea"/>
                <a:cs typeface="+mn-cs"/>
              </a:rPr>
              <a:t> and provide information on its opportunities, but not only. The National Agencies also select the projects to be funded, support applicants and participants, work with other National Agencies and the Commission, monitor and evaluate Erasmus+ </a:t>
            </a:r>
            <a:r>
              <a:rPr lang="en-US" sz="1200" b="0" i="0" kern="1200" baseline="0" dirty="0" err="1" smtClean="0">
                <a:solidFill>
                  <a:schemeClr val="tx1"/>
                </a:solidFill>
                <a:effectLst/>
                <a:latin typeface="Arial" charset="0"/>
                <a:ea typeface="+mn-ea"/>
                <a:cs typeface="+mn-cs"/>
              </a:rPr>
              <a:t>programme</a:t>
            </a:r>
            <a:r>
              <a:rPr lang="en-US" sz="1200" b="0" i="0" kern="1200" baseline="0" dirty="0" smtClean="0">
                <a:solidFill>
                  <a:schemeClr val="tx1"/>
                </a:solidFill>
                <a:effectLst/>
                <a:latin typeface="Arial" charset="0"/>
                <a:ea typeface="+mn-ea"/>
                <a:cs typeface="+mn-cs"/>
              </a:rPr>
              <a:t> implementation. The majority of the projects managed by the National Agencies are implemented on a national, regional or local level and focus on an exchange between countries. </a:t>
            </a:r>
          </a:p>
          <a:p>
            <a:r>
              <a:rPr lang="en-US" sz="1200" b="0" i="0" kern="1200" baseline="0" dirty="0" smtClean="0">
                <a:solidFill>
                  <a:schemeClr val="tx1"/>
                </a:solidFill>
                <a:effectLst/>
                <a:latin typeface="Arial" charset="0"/>
                <a:ea typeface="+mn-ea"/>
                <a:cs typeface="+mn-cs"/>
              </a:rPr>
              <a:t>The </a:t>
            </a:r>
            <a:r>
              <a:rPr lang="en-US" sz="1200" b="1" i="0" kern="1200" baseline="0" dirty="0" smtClean="0">
                <a:solidFill>
                  <a:schemeClr val="tx1"/>
                </a:solidFill>
                <a:effectLst/>
                <a:latin typeface="Arial" charset="0"/>
                <a:ea typeface="+mn-ea"/>
                <a:cs typeface="+mn-cs"/>
              </a:rPr>
              <a:t>Commission </a:t>
            </a:r>
            <a:r>
              <a:rPr lang="en-US" sz="1200" b="0" i="0" kern="1200" baseline="0" dirty="0" smtClean="0">
                <a:solidFill>
                  <a:schemeClr val="tx1"/>
                </a:solidFill>
                <a:effectLst/>
                <a:latin typeface="Arial" charset="0"/>
                <a:ea typeface="+mn-ea"/>
                <a:cs typeface="+mn-cs"/>
              </a:rPr>
              <a:t>and </a:t>
            </a:r>
            <a:r>
              <a:rPr lang="en-US" sz="1200" b="1" i="0" kern="1200" baseline="0" dirty="0" smtClean="0">
                <a:solidFill>
                  <a:schemeClr val="tx1"/>
                </a:solidFill>
                <a:effectLst/>
                <a:latin typeface="Arial" charset="0"/>
                <a:ea typeface="+mn-ea"/>
                <a:cs typeface="+mn-cs"/>
              </a:rPr>
              <a:t>the Education, Audiovisual and Culture Executive Agency (EACEA) </a:t>
            </a:r>
            <a:r>
              <a:rPr lang="en-US" sz="1200" b="0" i="0" kern="1200" baseline="0" dirty="0" smtClean="0">
                <a:solidFill>
                  <a:schemeClr val="tx1"/>
                </a:solidFill>
                <a:effectLst/>
                <a:latin typeface="Arial" charset="0"/>
                <a:ea typeface="+mn-ea"/>
                <a:cs typeface="+mn-cs"/>
              </a:rPr>
              <a:t>in Brussels also directly manage large and more strategic Erasmus+ projects designed to tackle specific issues throughout Europe. </a:t>
            </a:r>
          </a:p>
          <a:p>
            <a:r>
              <a:rPr lang="en-US" sz="1200" b="0" i="0" kern="1200" baseline="0" dirty="0" smtClean="0">
                <a:solidFill>
                  <a:schemeClr val="tx1"/>
                </a:solidFill>
                <a:effectLst/>
                <a:latin typeface="Arial" charset="0"/>
                <a:ea typeface="+mn-ea"/>
                <a:cs typeface="+mn-cs"/>
              </a:rPr>
              <a:t>For further information on how the Erasmus+ </a:t>
            </a:r>
            <a:r>
              <a:rPr lang="en-US" sz="1200" b="0" i="0" kern="1200" baseline="0" dirty="0" err="1" smtClean="0">
                <a:solidFill>
                  <a:schemeClr val="tx1"/>
                </a:solidFill>
                <a:effectLst/>
                <a:latin typeface="Arial" charset="0"/>
                <a:ea typeface="+mn-ea"/>
                <a:cs typeface="+mn-cs"/>
              </a:rPr>
              <a:t>programme</a:t>
            </a:r>
            <a:r>
              <a:rPr lang="en-US" sz="1200" b="0" i="0" kern="1200" baseline="0" dirty="0" smtClean="0">
                <a:solidFill>
                  <a:schemeClr val="tx1"/>
                </a:solidFill>
                <a:effectLst/>
                <a:latin typeface="Arial" charset="0"/>
                <a:ea typeface="+mn-ea"/>
                <a:cs typeface="+mn-cs"/>
              </a:rPr>
              <a:t> is managed and the application process, I invite you to consult the Erasmus+ website where there are dedicated pages on who does what and how.</a:t>
            </a:r>
          </a:p>
          <a:p>
            <a:endParaRPr lang="en-US" sz="1200" b="0" i="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418161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15988" y="746125"/>
            <a:ext cx="4975225" cy="3730625"/>
          </a:xfrm>
          <a:ln/>
        </p:spPr>
      </p:sp>
      <p:sp>
        <p:nvSpPr>
          <p:cNvPr id="46083" name="Rectangle 3"/>
          <p:cNvSpPr>
            <a:spLocks noGrp="1" noChangeArrowheads="1"/>
          </p:cNvSpPr>
          <p:nvPr>
            <p:ph type="body" idx="1"/>
          </p:nvPr>
        </p:nvSpPr>
        <p:spPr>
          <a:xfrm>
            <a:off x="681039" y="4722813"/>
            <a:ext cx="5445125" cy="4475162"/>
          </a:xfrm>
          <a:noFill/>
        </p:spPr>
        <p:txBody>
          <a:bodyPr/>
          <a:lstStyle/>
          <a:p>
            <a:pPr eaLnBrk="1" hangingPunct="1"/>
            <a:r>
              <a:rPr lang="fr-BE" dirty="0" err="1" smtClean="0"/>
              <a:t>Here</a:t>
            </a:r>
            <a:r>
              <a:rPr lang="fr-BE" dirty="0" smtClean="0"/>
              <a:t> are a few </a:t>
            </a:r>
            <a:r>
              <a:rPr lang="fr-BE" dirty="0" err="1" smtClean="0"/>
              <a:t>fact</a:t>
            </a:r>
            <a:r>
              <a:rPr lang="fr-BE" dirty="0" smtClean="0"/>
              <a:t> </a:t>
            </a:r>
            <a:r>
              <a:rPr lang="fr-BE" dirty="0" err="1" smtClean="0"/>
              <a:t>findings</a:t>
            </a:r>
            <a:r>
              <a:rPr lang="fr-BE" dirty="0" smtClean="0"/>
              <a:t> </a:t>
            </a:r>
            <a:r>
              <a:rPr lang="fr-BE" dirty="0" err="1" smtClean="0"/>
              <a:t>concerning</a:t>
            </a:r>
            <a:r>
              <a:rPr lang="fr-BE" dirty="0" smtClean="0"/>
              <a:t> the</a:t>
            </a:r>
            <a:r>
              <a:rPr lang="fr-BE" baseline="0" dirty="0" smtClean="0"/>
              <a:t> Erasmus+ programme:</a:t>
            </a:r>
          </a:p>
          <a:p>
            <a:pPr eaLnBrk="1" hangingPunct="1"/>
            <a:r>
              <a:rPr lang="fr-BE" baseline="0" dirty="0" smtClean="0"/>
              <a:t>Green: The main motivation of  </a:t>
            </a:r>
            <a:r>
              <a:rPr lang="fr-BE" baseline="0" dirty="0" err="1" smtClean="0"/>
              <a:t>young</a:t>
            </a:r>
            <a:r>
              <a:rPr lang="fr-BE" baseline="0" dirty="0" smtClean="0"/>
              <a:t> people to use Erasmus+ exchanges </a:t>
            </a:r>
            <a:r>
              <a:rPr lang="fr-BE" baseline="0" dirty="0" err="1" smtClean="0"/>
              <a:t>is</a:t>
            </a:r>
            <a:r>
              <a:rPr lang="fr-BE" baseline="0" dirty="0" smtClean="0"/>
              <a:t> to gain </a:t>
            </a:r>
            <a:r>
              <a:rPr lang="fr-BE" baseline="0" dirty="0" err="1" smtClean="0"/>
              <a:t>valuable</a:t>
            </a:r>
            <a:r>
              <a:rPr lang="fr-BE" baseline="0" dirty="0" smtClean="0"/>
              <a:t> </a:t>
            </a:r>
            <a:r>
              <a:rPr lang="fr-BE" baseline="0" dirty="0" err="1" smtClean="0"/>
              <a:t>work</a:t>
            </a:r>
            <a:r>
              <a:rPr lang="fr-BE" baseline="0" dirty="0" smtClean="0"/>
              <a:t> </a:t>
            </a:r>
            <a:r>
              <a:rPr lang="fr-BE" baseline="0" dirty="0" err="1" smtClean="0"/>
              <a:t>experience</a:t>
            </a:r>
            <a:r>
              <a:rPr lang="fr-BE" baseline="0" dirty="0" smtClean="0"/>
              <a:t> </a:t>
            </a:r>
            <a:r>
              <a:rPr lang="fr-BE" baseline="0" dirty="0" err="1" smtClean="0"/>
              <a:t>abroad</a:t>
            </a:r>
            <a:r>
              <a:rPr lang="fr-BE" baseline="0" dirty="0" smtClean="0"/>
              <a:t>. </a:t>
            </a:r>
          </a:p>
          <a:p>
            <a:pPr eaLnBrk="1" hangingPunct="1"/>
            <a:r>
              <a:rPr lang="fr-BE" baseline="0" dirty="0" err="1" smtClean="0"/>
              <a:t>Red</a:t>
            </a:r>
            <a:r>
              <a:rPr lang="fr-BE" baseline="0" dirty="0" smtClean="0"/>
              <a:t>: </a:t>
            </a:r>
            <a:r>
              <a:rPr lang="fr-BE" baseline="0" dirty="0" err="1" smtClean="0"/>
              <a:t>Unemployment</a:t>
            </a:r>
            <a:r>
              <a:rPr lang="fr-BE" baseline="0" dirty="0" smtClean="0"/>
              <a:t> rate </a:t>
            </a:r>
            <a:r>
              <a:rPr lang="fr-BE" baseline="0" dirty="0" err="1" smtClean="0"/>
              <a:t>is</a:t>
            </a:r>
            <a:r>
              <a:rPr lang="fr-BE" baseline="0" dirty="0" smtClean="0"/>
              <a:t> </a:t>
            </a:r>
            <a:r>
              <a:rPr lang="fr-BE" baseline="0" dirty="0" err="1" smtClean="0"/>
              <a:t>just</a:t>
            </a:r>
            <a:r>
              <a:rPr lang="fr-BE" baseline="0" dirty="0" smtClean="0"/>
              <a:t> </a:t>
            </a:r>
            <a:r>
              <a:rPr lang="fr-BE" baseline="0" dirty="0" err="1" smtClean="0"/>
              <a:t>under</a:t>
            </a:r>
            <a:r>
              <a:rPr lang="fr-BE" baseline="0" dirty="0" smtClean="0"/>
              <a:t> one-quarter </a:t>
            </a:r>
            <a:r>
              <a:rPr lang="fr-BE" baseline="0" dirty="0" err="1" smtClean="0"/>
              <a:t>lower</a:t>
            </a:r>
            <a:r>
              <a:rPr lang="fr-BE" baseline="0" dirty="0" smtClean="0"/>
              <a:t> for </a:t>
            </a:r>
            <a:r>
              <a:rPr lang="fr-BE" baseline="0" dirty="0" err="1" smtClean="0"/>
              <a:t>young</a:t>
            </a:r>
            <a:r>
              <a:rPr lang="fr-BE" baseline="0" dirty="0" smtClean="0"/>
              <a:t> people </a:t>
            </a:r>
            <a:r>
              <a:rPr lang="fr-BE" baseline="0" dirty="0" err="1" smtClean="0"/>
              <a:t>who</a:t>
            </a:r>
            <a:r>
              <a:rPr lang="fr-BE" baseline="0" dirty="0" smtClean="0"/>
              <a:t> have </a:t>
            </a:r>
            <a:r>
              <a:rPr lang="fr-BE" baseline="0" dirty="0" err="1" smtClean="0"/>
              <a:t>studied</a:t>
            </a:r>
            <a:r>
              <a:rPr lang="fr-BE" baseline="0" dirty="0" smtClean="0"/>
              <a:t> or </a:t>
            </a:r>
            <a:r>
              <a:rPr lang="fr-BE" baseline="0" dirty="0" err="1" smtClean="0"/>
              <a:t>trained</a:t>
            </a:r>
            <a:r>
              <a:rPr lang="fr-BE" baseline="0" dirty="0" smtClean="0"/>
              <a:t> </a:t>
            </a:r>
            <a:r>
              <a:rPr lang="fr-BE" baseline="0" dirty="0" err="1" smtClean="0"/>
              <a:t>abroad</a:t>
            </a:r>
            <a:r>
              <a:rPr lang="fr-BE" baseline="0" dirty="0" smtClean="0"/>
              <a:t> </a:t>
            </a:r>
            <a:r>
              <a:rPr lang="fr-BE" baseline="0" dirty="0" err="1" smtClean="0"/>
              <a:t>with</a:t>
            </a:r>
            <a:r>
              <a:rPr lang="fr-BE" baseline="0" dirty="0" smtClean="0"/>
              <a:t> Erasmus+. </a:t>
            </a:r>
          </a:p>
          <a:p>
            <a:pPr eaLnBrk="1" hangingPunct="1"/>
            <a:r>
              <a:rPr lang="fr-BE" baseline="0" dirty="0" smtClean="0"/>
              <a:t>Blue – center: </a:t>
            </a:r>
            <a:r>
              <a:rPr lang="fr-BE" baseline="0" dirty="0" err="1" smtClean="0"/>
              <a:t>Regarding</a:t>
            </a:r>
            <a:r>
              <a:rPr lang="fr-BE" baseline="0" dirty="0" smtClean="0"/>
              <a:t> </a:t>
            </a:r>
            <a:r>
              <a:rPr lang="fr-BE" baseline="0" dirty="0" err="1" smtClean="0"/>
              <a:t>work</a:t>
            </a:r>
            <a:r>
              <a:rPr lang="fr-BE" baseline="0" dirty="0" smtClean="0"/>
              <a:t> </a:t>
            </a:r>
            <a:r>
              <a:rPr lang="fr-BE" baseline="0" dirty="0" err="1" smtClean="0"/>
              <a:t>opportunities</a:t>
            </a:r>
            <a:r>
              <a:rPr lang="fr-BE" baseline="0" dirty="0" smtClean="0"/>
              <a:t>, one </a:t>
            </a:r>
            <a:r>
              <a:rPr lang="fr-BE" baseline="0" dirty="0" err="1" smtClean="0"/>
              <a:t>third</a:t>
            </a:r>
            <a:r>
              <a:rPr lang="fr-BE" baseline="0" dirty="0" smtClean="0"/>
              <a:t> of Erasmus+ </a:t>
            </a:r>
            <a:r>
              <a:rPr lang="fr-BE" baseline="0" dirty="0" err="1" smtClean="0"/>
              <a:t>trainees</a:t>
            </a:r>
            <a:r>
              <a:rPr lang="fr-BE" baseline="0" dirty="0" smtClean="0"/>
              <a:t> are </a:t>
            </a:r>
            <a:r>
              <a:rPr lang="fr-BE" baseline="0" dirty="0" err="1" smtClean="0"/>
              <a:t>offered</a:t>
            </a:r>
            <a:r>
              <a:rPr lang="fr-BE" baseline="0" dirty="0" smtClean="0"/>
              <a:t> a position by the </a:t>
            </a:r>
            <a:r>
              <a:rPr lang="fr-BE" baseline="0" dirty="0" err="1" smtClean="0"/>
              <a:t>company</a:t>
            </a:r>
            <a:r>
              <a:rPr lang="fr-BE" baseline="0" dirty="0" smtClean="0"/>
              <a:t> </a:t>
            </a:r>
            <a:r>
              <a:rPr lang="fr-BE" baseline="0" dirty="0" err="1" smtClean="0"/>
              <a:t>they</a:t>
            </a:r>
            <a:r>
              <a:rPr lang="fr-BE" baseline="0" dirty="0" smtClean="0"/>
              <a:t> </a:t>
            </a:r>
            <a:r>
              <a:rPr lang="fr-BE" baseline="0" dirty="0" err="1" smtClean="0"/>
              <a:t>trained</a:t>
            </a:r>
            <a:r>
              <a:rPr lang="fr-BE" baseline="0" dirty="0" smtClean="0"/>
              <a:t> in.</a:t>
            </a:r>
          </a:p>
          <a:p>
            <a:pPr eaLnBrk="1" hangingPunct="1"/>
            <a:r>
              <a:rPr lang="fr-BE" baseline="0" dirty="0" smtClean="0"/>
              <a:t>Light green: </a:t>
            </a:r>
            <a:r>
              <a:rPr lang="fr-BE" baseline="0" dirty="0" err="1" smtClean="0"/>
              <a:t>Concerning</a:t>
            </a:r>
            <a:r>
              <a:rPr lang="fr-BE" baseline="0" dirty="0" smtClean="0"/>
              <a:t> social inclusion, one </a:t>
            </a:r>
            <a:r>
              <a:rPr lang="fr-BE" baseline="0" dirty="0" err="1" smtClean="0"/>
              <a:t>third</a:t>
            </a:r>
            <a:r>
              <a:rPr lang="fr-BE" baseline="0" dirty="0" smtClean="0"/>
              <a:t> of </a:t>
            </a:r>
            <a:r>
              <a:rPr lang="fr-BE" baseline="0" dirty="0" err="1" smtClean="0"/>
              <a:t>mobility</a:t>
            </a:r>
            <a:r>
              <a:rPr lang="fr-BE" baseline="0" dirty="0" smtClean="0"/>
              <a:t> participants come </a:t>
            </a:r>
            <a:r>
              <a:rPr lang="fr-BE" baseline="0" dirty="0" err="1" smtClean="0"/>
              <a:t>from</a:t>
            </a:r>
            <a:r>
              <a:rPr lang="fr-BE" baseline="0" dirty="0" smtClean="0"/>
              <a:t> a </a:t>
            </a:r>
            <a:r>
              <a:rPr lang="fr-BE" baseline="0" dirty="0" err="1" smtClean="0"/>
              <a:t>disadvantaged</a:t>
            </a:r>
            <a:r>
              <a:rPr lang="fr-BE" baseline="0" dirty="0" smtClean="0"/>
              <a:t> background.</a:t>
            </a:r>
          </a:p>
          <a:p>
            <a:pPr eaLnBrk="1" hangingPunct="1"/>
            <a:r>
              <a:rPr lang="fr-BE" baseline="0" dirty="0" smtClean="0"/>
              <a:t>Light </a:t>
            </a:r>
            <a:r>
              <a:rPr lang="fr-BE" baseline="0" dirty="0" err="1" smtClean="0"/>
              <a:t>blue</a:t>
            </a:r>
            <a:r>
              <a:rPr lang="fr-BE" baseline="0" dirty="0" smtClean="0"/>
              <a:t> – </a:t>
            </a:r>
            <a:r>
              <a:rPr lang="fr-BE" baseline="0" dirty="0" err="1" smtClean="0"/>
              <a:t>bottom</a:t>
            </a:r>
            <a:r>
              <a:rPr lang="fr-BE" baseline="0" dirty="0" smtClean="0"/>
              <a:t>: </a:t>
            </a:r>
            <a:r>
              <a:rPr lang="fr-BE" baseline="0" dirty="0" err="1" smtClean="0"/>
              <a:t>Finally</a:t>
            </a:r>
            <a:r>
              <a:rPr lang="fr-BE" baseline="0" dirty="0" smtClean="0"/>
              <a:t>, one </a:t>
            </a:r>
            <a:r>
              <a:rPr lang="fr-BE" baseline="0" dirty="0" err="1" smtClean="0"/>
              <a:t>fact</a:t>
            </a:r>
            <a:r>
              <a:rPr lang="fr-BE" baseline="0" dirty="0" smtClean="0"/>
              <a:t> </a:t>
            </a:r>
            <a:r>
              <a:rPr lang="fr-BE" baseline="0" dirty="0" err="1" smtClean="0"/>
              <a:t>that</a:t>
            </a:r>
            <a:r>
              <a:rPr lang="fr-BE" baseline="0" dirty="0" smtClean="0"/>
              <a:t> </a:t>
            </a:r>
            <a:r>
              <a:rPr lang="fr-BE" baseline="0" dirty="0" err="1" smtClean="0"/>
              <a:t>isn’t</a:t>
            </a:r>
            <a:r>
              <a:rPr lang="fr-BE" baseline="0" dirty="0" smtClean="0"/>
              <a:t> </a:t>
            </a:r>
            <a:r>
              <a:rPr lang="fr-BE" baseline="0" dirty="0" err="1" smtClean="0"/>
              <a:t>very</a:t>
            </a:r>
            <a:r>
              <a:rPr lang="fr-BE" baseline="0" dirty="0" smtClean="0"/>
              <a:t> </a:t>
            </a:r>
            <a:r>
              <a:rPr lang="fr-BE" baseline="0" dirty="0" err="1" smtClean="0"/>
              <a:t>well-known</a:t>
            </a:r>
            <a:r>
              <a:rPr lang="fr-BE" baseline="0" dirty="0" smtClean="0"/>
              <a:t>: Erasmus+ </a:t>
            </a:r>
            <a:r>
              <a:rPr lang="fr-BE" baseline="0" dirty="0" err="1" smtClean="0"/>
              <a:t>also</a:t>
            </a:r>
            <a:r>
              <a:rPr lang="fr-BE" baseline="0" dirty="0" smtClean="0"/>
              <a:t> </a:t>
            </a:r>
            <a:r>
              <a:rPr lang="fr-BE" baseline="0" dirty="0" err="1" smtClean="0"/>
              <a:t>helps</a:t>
            </a:r>
            <a:r>
              <a:rPr lang="fr-BE" baseline="0" dirty="0" smtClean="0"/>
              <a:t> to </a:t>
            </a:r>
            <a:r>
              <a:rPr lang="fr-BE" baseline="0" dirty="0" err="1" smtClean="0"/>
              <a:t>address</a:t>
            </a:r>
            <a:r>
              <a:rPr lang="fr-BE" baseline="0" dirty="0" smtClean="0"/>
              <a:t> match-fixing and doping in sports.</a:t>
            </a:r>
          </a:p>
          <a:p>
            <a:pPr eaLnBrk="1" hangingPunct="1"/>
            <a:r>
              <a:rPr lang="fr-BE" baseline="0" dirty="0" smtClean="0"/>
              <a:t>I </a:t>
            </a:r>
            <a:r>
              <a:rPr lang="fr-BE" baseline="0" dirty="0" err="1" smtClean="0"/>
              <a:t>hope</a:t>
            </a:r>
            <a:r>
              <a:rPr lang="fr-BE" baseline="0" dirty="0" smtClean="0"/>
              <a:t> the </a:t>
            </a:r>
            <a:r>
              <a:rPr lang="fr-BE" baseline="0" dirty="0" err="1" smtClean="0"/>
              <a:t>presentation</a:t>
            </a:r>
            <a:r>
              <a:rPr lang="fr-BE" baseline="0" dirty="0" smtClean="0"/>
              <a:t> </a:t>
            </a:r>
            <a:r>
              <a:rPr lang="fr-BE" baseline="0" dirty="0" err="1" smtClean="0"/>
              <a:t>provides</a:t>
            </a:r>
            <a:r>
              <a:rPr lang="fr-BE" baseline="0" dirty="0" smtClean="0"/>
              <a:t> </a:t>
            </a:r>
            <a:r>
              <a:rPr lang="fr-BE" baseline="0" dirty="0" err="1" smtClean="0"/>
              <a:t>you</a:t>
            </a:r>
            <a:r>
              <a:rPr lang="fr-BE" baseline="0" dirty="0" smtClean="0"/>
              <a:t> </a:t>
            </a:r>
            <a:r>
              <a:rPr lang="fr-BE" baseline="0" dirty="0" err="1" smtClean="0"/>
              <a:t>with</a:t>
            </a:r>
            <a:r>
              <a:rPr lang="fr-BE" baseline="0" dirty="0" smtClean="0"/>
              <a:t> an insight </a:t>
            </a:r>
            <a:r>
              <a:rPr lang="fr-BE" baseline="0" dirty="0" err="1" smtClean="0"/>
              <a:t>into</a:t>
            </a:r>
            <a:r>
              <a:rPr lang="fr-BE" baseline="0" dirty="0" smtClean="0"/>
              <a:t> the </a:t>
            </a:r>
            <a:r>
              <a:rPr lang="fr-BE" baseline="0" dirty="0" err="1" smtClean="0"/>
              <a:t>opportunities</a:t>
            </a:r>
            <a:r>
              <a:rPr lang="fr-BE" baseline="0" dirty="0" smtClean="0"/>
              <a:t> of the Erasmus+ programme and </a:t>
            </a:r>
            <a:r>
              <a:rPr lang="fr-BE" baseline="0" dirty="0" err="1" smtClean="0"/>
              <a:t>will</a:t>
            </a:r>
            <a:r>
              <a:rPr lang="fr-BE" baseline="0" dirty="0" smtClean="0"/>
              <a:t> .</a:t>
            </a:r>
          </a:p>
          <a:p>
            <a:pPr eaLnBrk="1" hangingPunct="1"/>
            <a:r>
              <a:rPr lang="fr-BE" baseline="0" dirty="0" smtClean="0"/>
              <a:t>For </a:t>
            </a:r>
            <a:r>
              <a:rPr lang="fr-BE" baseline="0" dirty="0" err="1" smtClean="0"/>
              <a:t>further</a:t>
            </a:r>
            <a:r>
              <a:rPr lang="fr-BE" baseline="0" dirty="0" smtClean="0"/>
              <a:t> information on Erasmus+, I invite </a:t>
            </a:r>
            <a:r>
              <a:rPr lang="fr-BE" baseline="0" dirty="0" err="1" smtClean="0"/>
              <a:t>you</a:t>
            </a:r>
            <a:r>
              <a:rPr lang="fr-BE" baseline="0" dirty="0" smtClean="0"/>
              <a:t> to </a:t>
            </a:r>
            <a:r>
              <a:rPr lang="fr-BE" baseline="0" dirty="0" err="1" smtClean="0"/>
              <a:t>visit</a:t>
            </a:r>
            <a:r>
              <a:rPr lang="fr-BE" baseline="0" dirty="0" smtClean="0"/>
              <a:t> the Erasmus-plus </a:t>
            </a:r>
            <a:r>
              <a:rPr lang="fr-BE" baseline="0" dirty="0" err="1" smtClean="0"/>
              <a:t>website</a:t>
            </a:r>
            <a:r>
              <a:rPr lang="fr-BE" baseline="0" dirty="0" smtClean="0"/>
              <a:t> on ec.europa.eu</a:t>
            </a:r>
          </a:p>
          <a:p>
            <a:pPr eaLnBrk="1" hangingPunct="1"/>
            <a:r>
              <a:rPr lang="fr-BE" baseline="0" dirty="0" smtClean="0"/>
              <a:t>You </a:t>
            </a:r>
            <a:r>
              <a:rPr lang="fr-BE" baseline="0" dirty="0" err="1" smtClean="0"/>
              <a:t>may</a:t>
            </a:r>
            <a:r>
              <a:rPr lang="fr-BE" baseline="0" dirty="0" smtClean="0"/>
              <a:t> </a:t>
            </a:r>
            <a:r>
              <a:rPr lang="fr-BE" baseline="0" dirty="0" err="1" smtClean="0"/>
              <a:t>also</a:t>
            </a:r>
            <a:r>
              <a:rPr lang="fr-BE" baseline="0" dirty="0" smtClean="0"/>
              <a:t> contact the National Agency or the National Erasmus+ office in charge of Erasmus+ programme in </a:t>
            </a:r>
            <a:r>
              <a:rPr lang="fr-BE" baseline="0" dirty="0" err="1" smtClean="0"/>
              <a:t>your</a:t>
            </a:r>
            <a:r>
              <a:rPr lang="fr-BE" baseline="0" dirty="0" smtClean="0"/>
              <a:t> country.</a:t>
            </a:r>
          </a:p>
          <a:p>
            <a:pPr eaLnBrk="1" hangingPunct="1"/>
            <a:r>
              <a:rPr lang="fr-BE" baseline="0" dirty="0" err="1" smtClean="0"/>
              <a:t>Thank</a:t>
            </a:r>
            <a:r>
              <a:rPr lang="fr-BE" baseline="0" dirty="0" smtClean="0"/>
              <a:t> </a:t>
            </a:r>
            <a:r>
              <a:rPr lang="fr-BE" baseline="0" dirty="0" err="1" smtClean="0"/>
              <a:t>you</a:t>
            </a:r>
            <a:r>
              <a:rPr lang="fr-BE" baseline="0" dirty="0" smtClean="0"/>
              <a:t> for </a:t>
            </a:r>
            <a:r>
              <a:rPr lang="fr-BE" baseline="0" dirty="0" err="1" smtClean="0"/>
              <a:t>your</a:t>
            </a:r>
            <a:r>
              <a:rPr lang="fr-BE" baseline="0" dirty="0" smtClean="0"/>
              <a:t> attention.</a:t>
            </a:r>
            <a:endParaRPr lang="en-GB" dirty="0" smtClean="0"/>
          </a:p>
        </p:txBody>
      </p:sp>
    </p:spTree>
    <p:extLst>
      <p:ext uri="{BB962C8B-B14F-4D97-AF65-F5344CB8AC3E}">
        <p14:creationId xmlns:p14="http://schemas.microsoft.com/office/powerpoint/2010/main" val="149054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ffectLst/>
              </a:rPr>
              <a:t>The European Solidarity Corps is the new European Union initiative which creates opportunities for young people to volunteer or work in projects in their own country or abroad that benefit communities and people around Europe.</a:t>
            </a:r>
            <a:endParaRPr lang="en-GB" dirty="0" smtClean="0"/>
          </a:p>
          <a:p>
            <a:endParaRPr lang="en-GB" dirty="0"/>
          </a:p>
        </p:txBody>
      </p:sp>
      <p:sp>
        <p:nvSpPr>
          <p:cNvPr id="4" name="Slide Number Placeholder 3"/>
          <p:cNvSpPr>
            <a:spLocks noGrp="1"/>
          </p:cNvSpPr>
          <p:nvPr>
            <p:ph type="sldNum" sz="quarter" idx="10"/>
          </p:nvPr>
        </p:nvSpPr>
        <p:spPr/>
        <p:txBody>
          <a:bodyPr/>
          <a:lstStyle/>
          <a:p>
            <a:fld id="{A5E169EF-68EB-45FA-932E-E733813B2F4F}" type="slidenum">
              <a:rPr lang="en-GB" altLang="en-US" smtClean="0"/>
              <a:pPr/>
              <a:t>6</a:t>
            </a:fld>
            <a:endParaRPr lang="en-GB" altLang="en-US"/>
          </a:p>
        </p:txBody>
      </p:sp>
    </p:spTree>
    <p:extLst>
      <p:ext uri="{BB962C8B-B14F-4D97-AF65-F5344CB8AC3E}">
        <p14:creationId xmlns:p14="http://schemas.microsoft.com/office/powerpoint/2010/main" val="64742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Shape 901"/>
          <p:cNvSpPr>
            <a:spLocks noGrp="1" noRot="1" noChangeAspect="1"/>
          </p:cNvSpPr>
          <p:nvPr>
            <p:ph type="sldImg"/>
          </p:nvPr>
        </p:nvSpPr>
        <p:spPr>
          <a:prstGeom prst="rect">
            <a:avLst/>
          </a:prstGeom>
        </p:spPr>
        <p:txBody>
          <a:bodyPr/>
          <a:lstStyle/>
          <a:p>
            <a:endParaRPr/>
          </a:p>
        </p:txBody>
      </p:sp>
      <p:sp>
        <p:nvSpPr>
          <p:cNvPr id="902" name="Shape 902"/>
          <p:cNvSpPr>
            <a:spLocks noGrp="1"/>
          </p:cNvSpPr>
          <p:nvPr>
            <p:ph type="body" sz="quarter" idx="1"/>
          </p:nvPr>
        </p:nvSpPr>
        <p:spPr>
          <a:prstGeom prst="rect">
            <a:avLst/>
          </a:prstGeom>
        </p:spPr>
        <p:txBody>
          <a:bodyPr/>
          <a:lstStyle/>
          <a:p>
            <a:pPr marL="169616" indent="-169616">
              <a:buSzPct val="100000"/>
              <a:buFont typeface="Helvetica Neue"/>
              <a:buChar char="•"/>
            </a:pPr>
            <a:endParaRPr dirty="0"/>
          </a:p>
          <a:p>
            <a:pPr marL="171707" indent="-171707">
              <a:buFont typeface="Arial" panose="020B0604020202020204" pitchFamily="34" charset="0"/>
              <a:buChar char="•"/>
              <a:defRPr/>
            </a:pPr>
            <a:r>
              <a:rPr lang="en-GB" altLang="en-US" b="1" dirty="0" smtClean="0">
                <a:latin typeface="Arial" pitchFamily="34" charset="0"/>
              </a:rPr>
              <a:t>Registration is easy - </a:t>
            </a:r>
            <a:r>
              <a:rPr lang="en-GB" altLang="en-US" dirty="0" smtClean="0">
                <a:latin typeface="Arial" pitchFamily="34" charset="0"/>
              </a:rPr>
              <a:t>dedicated webpage via the European Youth Portal, provide personal data, specify the areas of interest, choose occupational activities, subscribe to the Corps mission Statement; free to accept or reject offers</a:t>
            </a:r>
          </a:p>
          <a:p>
            <a:pPr marL="171707" indent="-171707">
              <a:buFont typeface="Arial" panose="020B0604020202020204" pitchFamily="34" charset="0"/>
              <a:buChar char="•"/>
              <a:defRPr/>
            </a:pPr>
            <a:r>
              <a:rPr lang="fr-BE" altLang="en-US" b="1" dirty="0" smtClean="0">
                <a:latin typeface="Arial" pitchFamily="34" charset="0"/>
              </a:rPr>
              <a:t>Corps mission </a:t>
            </a:r>
            <a:r>
              <a:rPr lang="fr-BE" altLang="en-US" b="1" dirty="0" err="1" smtClean="0">
                <a:latin typeface="Arial" pitchFamily="34" charset="0"/>
              </a:rPr>
              <a:t>statement</a:t>
            </a:r>
            <a:r>
              <a:rPr lang="fr-BE" altLang="en-US" b="1" dirty="0" smtClean="0">
                <a:latin typeface="Arial" pitchFamily="34" charset="0"/>
              </a:rPr>
              <a:t> - </a:t>
            </a:r>
            <a:r>
              <a:rPr lang="en-GB" altLang="en-US" dirty="0" smtClean="0">
                <a:latin typeface="Arial" pitchFamily="34" charset="0"/>
              </a:rPr>
              <a:t>based on core EU values, such as solidarity, respect for human dignity and human rights, and the promotion of a fair and equal society in which pluralism, non-discrimination, tolerance, justice, solidarity and equality prevail. Participants will contribute to enhancing solidarity between people, while respecting their cultures and their traditions.</a:t>
            </a:r>
            <a:endParaRPr lang="fr-BE" altLang="en-US" b="1" dirty="0" smtClean="0">
              <a:latin typeface="Arial" pitchFamily="34" charset="0"/>
            </a:endParaRPr>
          </a:p>
          <a:p>
            <a:pPr marL="171707" indent="-171707">
              <a:buFont typeface="Arial" panose="020B0604020202020204" pitchFamily="34" charset="0"/>
              <a:buChar char="•"/>
              <a:defRPr/>
            </a:pPr>
            <a:r>
              <a:rPr lang="en-GB" altLang="en-US" b="1" dirty="0" smtClean="0">
                <a:latin typeface="Arial" pitchFamily="34" charset="0"/>
              </a:rPr>
              <a:t>Registration does not guarantee a placement with a project.</a:t>
            </a:r>
          </a:p>
          <a:p>
            <a:pPr marL="171707" indent="-171707">
              <a:buFont typeface="Arial" panose="020B0604020202020204" pitchFamily="34" charset="0"/>
              <a:buChar char="•"/>
              <a:defRPr/>
            </a:pPr>
            <a:r>
              <a:rPr lang="en-GB" altLang="en-US" dirty="0" smtClean="0">
                <a:latin typeface="Arial" pitchFamily="34" charset="0"/>
              </a:rPr>
              <a:t>Once participants have registered, </a:t>
            </a:r>
            <a:r>
              <a:rPr lang="en-GB" altLang="en-US" b="1" dirty="0" smtClean="0">
                <a:latin typeface="Arial" pitchFamily="34" charset="0"/>
              </a:rPr>
              <a:t>organizations will be able to access their profile and contact candidates for solidarity projects</a:t>
            </a:r>
            <a:r>
              <a:rPr lang="en-GB" altLang="en-US" dirty="0" smtClean="0">
                <a:latin typeface="Arial" pitchFamily="34" charset="0"/>
              </a:rPr>
              <a:t>. </a:t>
            </a:r>
          </a:p>
          <a:p>
            <a:pPr marL="171707" indent="-171707">
              <a:buFont typeface="Arial" panose="020B0604020202020204" pitchFamily="34" charset="0"/>
              <a:buChar char="•"/>
              <a:defRPr/>
            </a:pPr>
            <a:r>
              <a:rPr lang="en-GB" altLang="en-US" dirty="0" smtClean="0">
                <a:latin typeface="Arial" pitchFamily="34" charset="0"/>
              </a:rPr>
              <a:t>NGO</a:t>
            </a:r>
            <a:r>
              <a:rPr lang="en-US" altLang="en-US" dirty="0" smtClean="0"/>
              <a:t>s, national and local authorities, private companies can participate but all have</a:t>
            </a:r>
            <a:r>
              <a:rPr lang="en-GB" altLang="en-US" dirty="0" smtClean="0"/>
              <a:t> to comply with high quality standards and subscribe to the </a:t>
            </a:r>
            <a:r>
              <a:rPr lang="en-GB" altLang="en-US" b="1" dirty="0" smtClean="0"/>
              <a:t>European Solidarity Corps Charter</a:t>
            </a:r>
            <a:r>
              <a:rPr lang="en-GB" altLang="en-US" dirty="0" smtClean="0"/>
              <a:t>. </a:t>
            </a:r>
          </a:p>
          <a:p>
            <a:pPr marL="171707" indent="-171707">
              <a:buFont typeface="Arial" panose="020B0604020202020204" pitchFamily="34" charset="0"/>
              <a:buChar char="•"/>
              <a:defRPr/>
            </a:pPr>
            <a:r>
              <a:rPr lang="en-GB" altLang="en-US" dirty="0" smtClean="0">
                <a:latin typeface="Arial" pitchFamily="34" charset="0"/>
              </a:rPr>
              <a:t>Participants will receive a </a:t>
            </a:r>
            <a:r>
              <a:rPr lang="en-GB" altLang="en-US" b="1" dirty="0" smtClean="0">
                <a:latin typeface="Arial" pitchFamily="34" charset="0"/>
              </a:rPr>
              <a:t>Corps Certificate </a:t>
            </a:r>
            <a:r>
              <a:rPr lang="en-GB" altLang="en-US" dirty="0" smtClean="0">
                <a:latin typeface="Arial" pitchFamily="34" charset="0"/>
              </a:rPr>
              <a:t>after finalizing a placement. It will prove their involvement in a European-wide undertaking to address societal challenges and their commitment to make a change. </a:t>
            </a:r>
            <a:endParaRPr lang="fr-BE" altLang="en-US" dirty="0" smtClean="0">
              <a:latin typeface="Arial" pitchFamily="34" charset="0"/>
            </a:endParaRPr>
          </a:p>
          <a:p>
            <a:pPr marL="171707" lvl="1" indent="-171707">
              <a:buFont typeface="Arial" panose="020B0604020202020204" pitchFamily="34" charset="0"/>
              <a:buChar char="•"/>
              <a:defRPr/>
            </a:pPr>
            <a:r>
              <a:rPr lang="fr-BE" altLang="en-US" dirty="0" smtClean="0"/>
              <a:t>All participants </a:t>
            </a:r>
            <a:r>
              <a:rPr lang="fr-BE" altLang="en-US" dirty="0" err="1" smtClean="0"/>
              <a:t>will</a:t>
            </a:r>
            <a:r>
              <a:rPr lang="fr-BE" altLang="en-US" dirty="0" smtClean="0"/>
              <a:t> have an </a:t>
            </a:r>
            <a:r>
              <a:rPr lang="en-GB" altLang="en-US" b="1" dirty="0" smtClean="0"/>
              <a:t>employment contract </a:t>
            </a:r>
            <a:r>
              <a:rPr lang="en-GB" altLang="en-US" dirty="0" smtClean="0"/>
              <a:t>(or a written </a:t>
            </a:r>
            <a:r>
              <a:rPr lang="en-GB" altLang="en-US" b="1" dirty="0" smtClean="0"/>
              <a:t>traineeship agreement</a:t>
            </a:r>
            <a:r>
              <a:rPr lang="en-GB" altLang="en-US" dirty="0" smtClean="0"/>
              <a:t>). </a:t>
            </a:r>
          </a:p>
          <a:p>
            <a:pPr marL="171707" lvl="1" indent="-171707">
              <a:buFont typeface="Arial" panose="020B0604020202020204" pitchFamily="34" charset="0"/>
              <a:buChar char="•"/>
              <a:defRPr/>
            </a:pPr>
            <a:r>
              <a:rPr lang="en-GB" altLang="en-US" dirty="0" smtClean="0"/>
              <a:t>Occupational placements will be </a:t>
            </a:r>
            <a:r>
              <a:rPr lang="en-GB" altLang="en-US" b="1" dirty="0" smtClean="0"/>
              <a:t>paid by the employer</a:t>
            </a:r>
            <a:r>
              <a:rPr lang="en-GB" altLang="en-US" dirty="0" smtClean="0"/>
              <a:t>.</a:t>
            </a:r>
          </a:p>
          <a:p>
            <a:pPr marL="171707" lvl="1" indent="-171707">
              <a:buFont typeface="Arial" panose="020B0604020202020204" pitchFamily="34" charset="0"/>
              <a:buChar char="•"/>
              <a:defRPr/>
            </a:pPr>
            <a:r>
              <a:rPr lang="en-GB" altLang="en-US" b="1" dirty="0" smtClean="0"/>
              <a:t>EU funding </a:t>
            </a:r>
            <a:r>
              <a:rPr lang="en-GB" altLang="en-US" dirty="0" smtClean="0"/>
              <a:t>will cover financial </a:t>
            </a:r>
            <a:r>
              <a:rPr lang="en-GB" altLang="en-US" b="1" dirty="0" smtClean="0"/>
              <a:t>support to travel </a:t>
            </a:r>
            <a:r>
              <a:rPr lang="en-GB" altLang="en-US" dirty="0" smtClean="0"/>
              <a:t>(travel and accommodation to do an interview, relocation allowance and return travel allowance). Actual cost coverage covered by EU funding will vary from case-to-case. Additional allowance for young people with special needs. </a:t>
            </a:r>
          </a:p>
          <a:p>
            <a:pPr marL="171707" lvl="1" indent="-171707">
              <a:buFont typeface="Arial" panose="020B0604020202020204" pitchFamily="34" charset="0"/>
              <a:buChar char="•"/>
              <a:defRPr/>
            </a:pPr>
            <a:r>
              <a:rPr lang="en-GB" altLang="en-US" dirty="0" smtClean="0">
                <a:latin typeface="Arial" pitchFamily="34" charset="0"/>
              </a:rPr>
              <a:t>In the case of a job, the wage conditions will be set in accordance with laws, regulations and collective agreements that are in force in the country where the job is situated (including minimum wage regulations). </a:t>
            </a:r>
          </a:p>
          <a:p>
            <a:pPr marL="169616" indent="-169616">
              <a:buSzPct val="100000"/>
              <a:buFont typeface="Helvetica Neue"/>
              <a:buChar char="•"/>
            </a:pP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GB" dirty="0" smtClean="0">
                <a:effectLst/>
              </a:rPr>
              <a:t>The Marie </a:t>
            </a:r>
            <a:r>
              <a:rPr lang="en-GB" dirty="0" err="1" smtClean="0">
                <a:effectLst/>
              </a:rPr>
              <a:t>Skłodowska</a:t>
            </a:r>
            <a:r>
              <a:rPr lang="en-GB" dirty="0" smtClean="0">
                <a:effectLst/>
              </a:rPr>
              <a:t>-Curie actions (MSCA) provide grants for all stages of researchers' careers - be they doctoral candidates or highly experienced researchers - and encourage transnational, </a:t>
            </a:r>
            <a:r>
              <a:rPr lang="en-GB" dirty="0" err="1" smtClean="0">
                <a:effectLst/>
              </a:rPr>
              <a:t>intersectoral</a:t>
            </a:r>
            <a:r>
              <a:rPr lang="en-GB" dirty="0" smtClean="0">
                <a:effectLst/>
              </a:rPr>
              <a:t> and interdisciplinary mobility. The MSCA enable research-focused organisations (universities, research centres, and companies) to host talented foreign researchers and to create strategic partnerships with leading institutions worldwide.</a:t>
            </a:r>
          </a:p>
          <a:p>
            <a:r>
              <a:rPr lang="en-GB" dirty="0" smtClean="0">
                <a:effectLst/>
              </a:rPr>
              <a:t/>
            </a:r>
            <a:br>
              <a:rPr lang="en-GB" dirty="0" smtClean="0">
                <a:effectLst/>
              </a:rPr>
            </a:br>
            <a:r>
              <a:rPr lang="en-GB" dirty="0" smtClean="0">
                <a:effectLst/>
              </a:rPr>
              <a:t>The MSCA aim to equip researchers with the necessary skills and international experience for a successful career, either in the public or the private sector. The programme responds to the challenges sometimes faced by researchers, offering them attractive working conditions and the opportunity to move between academic and other settings.</a:t>
            </a:r>
          </a:p>
          <a:p>
            <a:r>
              <a:rPr lang="en-GB" dirty="0" smtClean="0">
                <a:effectLst/>
              </a:rPr>
              <a:t/>
            </a:r>
            <a:br>
              <a:rPr lang="en-GB" dirty="0" smtClean="0">
                <a:effectLst/>
              </a:rPr>
            </a:br>
            <a:r>
              <a:rPr lang="en-GB" dirty="0" smtClean="0">
                <a:effectLst/>
              </a:rPr>
              <a:t>The MSCA are open to all domains of research and innovation, from fundamental research to market take-up and innovation services. Research and innovation fields are chosen freely by the applicants (individuals and/or organisations) in a fully 'bottom-up' manner.</a:t>
            </a:r>
          </a:p>
          <a:p>
            <a:pPr eaLnBrk="1" hangingPunct="1"/>
            <a:endParaRPr lang="en-US" altLang="en-US" dirty="0" smtClean="0">
              <a:latin typeface="Arial" pitchFamily="34" charset="0"/>
              <a:ea typeface="Geneva"/>
              <a:cs typeface="Geneva"/>
            </a:endParaRPr>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4064" indent="-286179" eaLnBrk="0" hangingPunct="0">
              <a:spcBef>
                <a:spcPct val="30000"/>
              </a:spcBef>
              <a:defRPr sz="1200">
                <a:solidFill>
                  <a:schemeClr val="tx1"/>
                </a:solidFill>
                <a:latin typeface="Arial" pitchFamily="34" charset="0"/>
              </a:defRPr>
            </a:lvl2pPr>
            <a:lvl3pPr marL="1144715" indent="-228943" eaLnBrk="0" hangingPunct="0">
              <a:spcBef>
                <a:spcPct val="30000"/>
              </a:spcBef>
              <a:defRPr sz="1200">
                <a:solidFill>
                  <a:schemeClr val="tx1"/>
                </a:solidFill>
                <a:latin typeface="Arial" pitchFamily="34" charset="0"/>
              </a:defRPr>
            </a:lvl3pPr>
            <a:lvl4pPr marL="1602600" indent="-228943" eaLnBrk="0" hangingPunct="0">
              <a:spcBef>
                <a:spcPct val="30000"/>
              </a:spcBef>
              <a:defRPr sz="1200">
                <a:solidFill>
                  <a:schemeClr val="tx1"/>
                </a:solidFill>
                <a:latin typeface="Arial" pitchFamily="34" charset="0"/>
              </a:defRPr>
            </a:lvl4pPr>
            <a:lvl5pPr marL="2060486" indent="-228943" eaLnBrk="0" hangingPunct="0">
              <a:spcBef>
                <a:spcPct val="30000"/>
              </a:spcBef>
              <a:defRPr sz="1200">
                <a:solidFill>
                  <a:schemeClr val="tx1"/>
                </a:solidFill>
                <a:latin typeface="Arial" pitchFamily="34" charset="0"/>
              </a:defRPr>
            </a:lvl5pPr>
            <a:lvl6pPr marL="2518372" indent="-228943" eaLnBrk="0" fontAlgn="base" hangingPunct="0">
              <a:spcBef>
                <a:spcPct val="30000"/>
              </a:spcBef>
              <a:spcAft>
                <a:spcPct val="0"/>
              </a:spcAft>
              <a:defRPr sz="1200">
                <a:solidFill>
                  <a:schemeClr val="tx1"/>
                </a:solidFill>
                <a:latin typeface="Arial" pitchFamily="34" charset="0"/>
              </a:defRPr>
            </a:lvl6pPr>
            <a:lvl7pPr marL="2976258" indent="-228943" eaLnBrk="0" fontAlgn="base" hangingPunct="0">
              <a:spcBef>
                <a:spcPct val="30000"/>
              </a:spcBef>
              <a:spcAft>
                <a:spcPct val="0"/>
              </a:spcAft>
              <a:defRPr sz="1200">
                <a:solidFill>
                  <a:schemeClr val="tx1"/>
                </a:solidFill>
                <a:latin typeface="Arial" pitchFamily="34" charset="0"/>
              </a:defRPr>
            </a:lvl7pPr>
            <a:lvl8pPr marL="3434144" indent="-228943" eaLnBrk="0" fontAlgn="base" hangingPunct="0">
              <a:spcBef>
                <a:spcPct val="30000"/>
              </a:spcBef>
              <a:spcAft>
                <a:spcPct val="0"/>
              </a:spcAft>
              <a:defRPr sz="1200">
                <a:solidFill>
                  <a:schemeClr val="tx1"/>
                </a:solidFill>
                <a:latin typeface="Arial" pitchFamily="34" charset="0"/>
              </a:defRPr>
            </a:lvl8pPr>
            <a:lvl9pPr marL="3892029" indent="-228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ADABB18-5A3F-43A6-9D8E-E24A9818639E}" type="slidenum">
              <a:rPr lang="en-GB" altLang="en-US" smtClean="0">
                <a:solidFill>
                  <a:srgbClr val="000000"/>
                </a:solidFill>
                <a:ea typeface="Geneva"/>
                <a:cs typeface="Geneva"/>
              </a:rPr>
              <a:pPr eaLnBrk="1" hangingPunct="1">
                <a:spcBef>
                  <a:spcPct val="0"/>
                </a:spcBef>
              </a:pPr>
              <a:t>8</a:t>
            </a:fld>
            <a:endParaRPr lang="en-GB" altLang="en-US" smtClean="0">
              <a:solidFill>
                <a:srgbClr val="000000"/>
              </a:solidFill>
              <a:ea typeface="Geneva"/>
              <a:cs typeface="Gene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smtClean="0"/>
              <a:t>In</a:t>
            </a:r>
            <a:r>
              <a:rPr lang="en-GB" sz="1000" b="0" baseline="0" dirty="0" smtClean="0"/>
              <a:t> 2017 the youth unemployment rate in the EU fell to its lowest level since 2013. </a:t>
            </a:r>
            <a:endParaRPr lang="en-GB" sz="1000" b="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689997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6.tif"/><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1700808"/>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7983"/>
          <a:stretch/>
        </p:blipFill>
        <p:spPr>
          <a:xfrm>
            <a:off x="1" y="72008"/>
            <a:ext cx="9144000" cy="764704"/>
          </a:xfrm>
          <a:prstGeom prst="rect">
            <a:avLst/>
          </a:prstGeom>
        </p:spPr>
      </p:pic>
      <p:sp>
        <p:nvSpPr>
          <p:cNvPr id="11" name="TextBox 10"/>
          <p:cNvSpPr txBox="1"/>
          <p:nvPr userDrawn="1"/>
        </p:nvSpPr>
        <p:spPr>
          <a:xfrm>
            <a:off x="2671480" y="44624"/>
            <a:ext cx="3801041" cy="456535"/>
          </a:xfrm>
          <a:prstGeom prst="rect">
            <a:avLst/>
          </a:prstGeom>
          <a:noFill/>
        </p:spPr>
        <p:txBody>
          <a:bodyPr wrap="none" rtlCol="0">
            <a:spAutoFit/>
          </a:bodyPr>
          <a:lstStyle/>
          <a:p>
            <a:pPr algn="ctr">
              <a:lnSpc>
                <a:spcPct val="150000"/>
              </a:lnSpc>
            </a:pPr>
            <a:r>
              <a:rPr lang="en-GB" sz="1800" b="1" kern="2100" spc="300" baseline="0" dirty="0">
                <a:solidFill>
                  <a:schemeClr val="bg2">
                    <a:lumMod val="75000"/>
                  </a:schemeClr>
                </a:solidFill>
                <a:latin typeface="Arial" panose="020B0604020202020204" pitchFamily="34" charset="0"/>
                <a:cs typeface="Arial" panose="020B0604020202020204" pitchFamily="34" charset="0"/>
              </a:rPr>
              <a:t>EUROPEAN COMMISSION</a:t>
            </a:r>
          </a:p>
        </p:txBody>
      </p:sp>
      <p:sp>
        <p:nvSpPr>
          <p:cNvPr id="2" name="TextBox 1">
            <a:extLst>
              <a:ext uri="{FF2B5EF4-FFF2-40B4-BE49-F238E27FC236}">
                <a16:creationId xmlns="" xmlns:a16="http://schemas.microsoft.com/office/drawing/2014/main" id="{79DD60AC-FE82-E349-A2E9-F69FAB1084EA}"/>
              </a:ext>
            </a:extLst>
          </p:cNvPr>
          <p:cNvSpPr txBox="1"/>
          <p:nvPr userDrawn="1"/>
        </p:nvSpPr>
        <p:spPr>
          <a:xfrm>
            <a:off x="3563888" y="449812"/>
            <a:ext cx="1656184" cy="369332"/>
          </a:xfrm>
          <a:prstGeom prst="rect">
            <a:avLst/>
          </a:prstGeom>
          <a:noFill/>
        </p:spPr>
        <p:txBody>
          <a:bodyPr wrap="square" rtlCol="0">
            <a:spAutoFit/>
          </a:bodyPr>
          <a:lstStyle/>
          <a:p>
            <a:r>
              <a:rPr lang="en-GB" sz="1800" b="1" kern="2100" spc="300" baseline="0" dirty="0">
                <a:solidFill>
                  <a:schemeClr val="bg2">
                    <a:lumMod val="75000"/>
                  </a:schemeClr>
                </a:solidFill>
                <a:latin typeface="Arial" panose="020B0604020202020204" pitchFamily="34" charset="0"/>
                <a:ea typeface="+mn-ea"/>
                <a:cs typeface="Arial" panose="020B0604020202020204" pitchFamily="34" charset="0"/>
              </a:rPr>
              <a:t>EU&amp;ME</a:t>
            </a:r>
            <a:endParaRPr lang="en-US" sz="1800" b="1" kern="2100" spc="300" baseline="0" dirty="0" err="1">
              <a:solidFill>
                <a:schemeClr val="bg2">
                  <a:lumMod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1563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1700808"/>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7983"/>
          <a:stretch/>
        </p:blipFill>
        <p:spPr>
          <a:xfrm>
            <a:off x="1" y="72008"/>
            <a:ext cx="9144000" cy="764704"/>
          </a:xfrm>
          <a:prstGeom prst="rect">
            <a:avLst/>
          </a:prstGeom>
        </p:spPr>
      </p:pic>
      <p:sp>
        <p:nvSpPr>
          <p:cNvPr id="11" name="TextBox 10"/>
          <p:cNvSpPr txBox="1"/>
          <p:nvPr userDrawn="1"/>
        </p:nvSpPr>
        <p:spPr>
          <a:xfrm>
            <a:off x="2671480" y="44624"/>
            <a:ext cx="3801041" cy="456535"/>
          </a:xfrm>
          <a:prstGeom prst="rect">
            <a:avLst/>
          </a:prstGeom>
          <a:noFill/>
        </p:spPr>
        <p:txBody>
          <a:bodyPr wrap="none" rtlCol="0">
            <a:spAutoFit/>
          </a:bodyPr>
          <a:lstStyle/>
          <a:p>
            <a:pPr algn="ctr">
              <a:lnSpc>
                <a:spcPct val="150000"/>
              </a:lnSpc>
            </a:pPr>
            <a:r>
              <a:rPr lang="en-GB" sz="1800" b="1" kern="2100" spc="300" baseline="0" dirty="0">
                <a:solidFill>
                  <a:schemeClr val="bg2">
                    <a:lumMod val="75000"/>
                  </a:schemeClr>
                </a:solidFill>
                <a:latin typeface="Arial" panose="020B0604020202020204" pitchFamily="34" charset="0"/>
                <a:cs typeface="Arial" panose="020B0604020202020204" pitchFamily="34" charset="0"/>
              </a:rPr>
              <a:t>EUROPEAN COMMISSION</a:t>
            </a:r>
          </a:p>
        </p:txBody>
      </p:sp>
      <p:sp>
        <p:nvSpPr>
          <p:cNvPr id="2" name="TextBox 1">
            <a:extLst>
              <a:ext uri="{FF2B5EF4-FFF2-40B4-BE49-F238E27FC236}">
                <a16:creationId xmlns="" xmlns:a16="http://schemas.microsoft.com/office/drawing/2014/main" id="{79DD60AC-FE82-E349-A2E9-F69FAB1084EA}"/>
              </a:ext>
            </a:extLst>
          </p:cNvPr>
          <p:cNvSpPr txBox="1"/>
          <p:nvPr userDrawn="1"/>
        </p:nvSpPr>
        <p:spPr>
          <a:xfrm>
            <a:off x="3563888" y="449812"/>
            <a:ext cx="1656184" cy="369332"/>
          </a:xfrm>
          <a:prstGeom prst="rect">
            <a:avLst/>
          </a:prstGeom>
          <a:noFill/>
        </p:spPr>
        <p:txBody>
          <a:bodyPr wrap="square" rtlCol="0">
            <a:spAutoFit/>
          </a:bodyPr>
          <a:lstStyle/>
          <a:p>
            <a:r>
              <a:rPr lang="en-GB" sz="1800" b="1" kern="2100" spc="300" baseline="0" dirty="0">
                <a:solidFill>
                  <a:schemeClr val="bg2">
                    <a:lumMod val="75000"/>
                  </a:schemeClr>
                </a:solidFill>
                <a:latin typeface="Arial" panose="020B0604020202020204" pitchFamily="34" charset="0"/>
                <a:ea typeface="+mn-ea"/>
                <a:cs typeface="Arial" panose="020B0604020202020204" pitchFamily="34" charset="0"/>
              </a:rPr>
              <a:t>EU&amp;ME</a:t>
            </a:r>
            <a:endParaRPr lang="en-US" sz="1800" b="1" kern="2100" spc="300" baseline="0" dirty="0" err="1">
              <a:solidFill>
                <a:schemeClr val="bg2">
                  <a:lumMod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156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1700808"/>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7983"/>
          <a:stretch/>
        </p:blipFill>
        <p:spPr>
          <a:xfrm>
            <a:off x="1" y="72008"/>
            <a:ext cx="9144000" cy="764704"/>
          </a:xfrm>
          <a:prstGeom prst="rect">
            <a:avLst/>
          </a:prstGeom>
        </p:spPr>
      </p:pic>
      <p:sp>
        <p:nvSpPr>
          <p:cNvPr id="11" name="TextBox 10"/>
          <p:cNvSpPr txBox="1"/>
          <p:nvPr userDrawn="1"/>
        </p:nvSpPr>
        <p:spPr>
          <a:xfrm>
            <a:off x="2671480" y="44624"/>
            <a:ext cx="3801041" cy="456535"/>
          </a:xfrm>
          <a:prstGeom prst="rect">
            <a:avLst/>
          </a:prstGeom>
          <a:noFill/>
        </p:spPr>
        <p:txBody>
          <a:bodyPr wrap="none" rtlCol="0">
            <a:spAutoFit/>
          </a:bodyPr>
          <a:lstStyle/>
          <a:p>
            <a:pPr algn="ctr">
              <a:lnSpc>
                <a:spcPct val="150000"/>
              </a:lnSpc>
            </a:pPr>
            <a:r>
              <a:rPr lang="en-GB" sz="1800" b="1" kern="2100" spc="300" baseline="0" dirty="0">
                <a:solidFill>
                  <a:schemeClr val="bg2">
                    <a:lumMod val="75000"/>
                  </a:schemeClr>
                </a:solidFill>
                <a:latin typeface="Arial" panose="020B0604020202020204" pitchFamily="34" charset="0"/>
                <a:cs typeface="Arial" panose="020B0604020202020204" pitchFamily="34" charset="0"/>
              </a:rPr>
              <a:t>EUROPEAN COMMISSION</a:t>
            </a:r>
          </a:p>
        </p:txBody>
      </p:sp>
      <p:sp>
        <p:nvSpPr>
          <p:cNvPr id="2" name="TextBox 1">
            <a:extLst>
              <a:ext uri="{FF2B5EF4-FFF2-40B4-BE49-F238E27FC236}">
                <a16:creationId xmlns="" xmlns:a16="http://schemas.microsoft.com/office/drawing/2014/main" id="{79DD60AC-FE82-E349-A2E9-F69FAB1084EA}"/>
              </a:ext>
            </a:extLst>
          </p:cNvPr>
          <p:cNvSpPr txBox="1"/>
          <p:nvPr userDrawn="1"/>
        </p:nvSpPr>
        <p:spPr>
          <a:xfrm>
            <a:off x="3563888" y="449812"/>
            <a:ext cx="1656184" cy="369332"/>
          </a:xfrm>
          <a:prstGeom prst="rect">
            <a:avLst/>
          </a:prstGeom>
          <a:noFill/>
        </p:spPr>
        <p:txBody>
          <a:bodyPr wrap="square" rtlCol="0">
            <a:spAutoFit/>
          </a:bodyPr>
          <a:lstStyle/>
          <a:p>
            <a:r>
              <a:rPr lang="en-GB" sz="1800" b="1" kern="2100" spc="300" baseline="0" dirty="0">
                <a:solidFill>
                  <a:schemeClr val="bg2">
                    <a:lumMod val="75000"/>
                  </a:schemeClr>
                </a:solidFill>
                <a:latin typeface="Arial" panose="020B0604020202020204" pitchFamily="34" charset="0"/>
                <a:ea typeface="+mn-ea"/>
                <a:cs typeface="Arial" panose="020B0604020202020204" pitchFamily="34" charset="0"/>
              </a:rPr>
              <a:t>EU&amp;ME</a:t>
            </a:r>
            <a:endParaRPr lang="en-US" sz="1800" b="1" kern="2100" spc="300" baseline="0" dirty="0" err="1">
              <a:solidFill>
                <a:schemeClr val="bg2">
                  <a:lumMod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156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1700808"/>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7983"/>
          <a:stretch/>
        </p:blipFill>
        <p:spPr>
          <a:xfrm>
            <a:off x="1" y="72008"/>
            <a:ext cx="9144000" cy="764704"/>
          </a:xfrm>
          <a:prstGeom prst="rect">
            <a:avLst/>
          </a:prstGeom>
        </p:spPr>
      </p:pic>
      <p:sp>
        <p:nvSpPr>
          <p:cNvPr id="11" name="TextBox 10"/>
          <p:cNvSpPr txBox="1"/>
          <p:nvPr userDrawn="1"/>
        </p:nvSpPr>
        <p:spPr>
          <a:xfrm>
            <a:off x="2671480" y="44624"/>
            <a:ext cx="3801041" cy="456535"/>
          </a:xfrm>
          <a:prstGeom prst="rect">
            <a:avLst/>
          </a:prstGeom>
          <a:noFill/>
        </p:spPr>
        <p:txBody>
          <a:bodyPr wrap="none" rtlCol="0">
            <a:spAutoFit/>
          </a:bodyPr>
          <a:lstStyle/>
          <a:p>
            <a:pPr algn="ctr">
              <a:lnSpc>
                <a:spcPct val="150000"/>
              </a:lnSpc>
            </a:pPr>
            <a:r>
              <a:rPr lang="en-GB" sz="1800" b="1" kern="2100" spc="300" baseline="0" dirty="0">
                <a:solidFill>
                  <a:schemeClr val="bg2">
                    <a:lumMod val="75000"/>
                  </a:schemeClr>
                </a:solidFill>
                <a:latin typeface="Arial" panose="020B0604020202020204" pitchFamily="34" charset="0"/>
                <a:cs typeface="Arial" panose="020B0604020202020204" pitchFamily="34" charset="0"/>
              </a:rPr>
              <a:t>EUROPEAN COMMISSION</a:t>
            </a:r>
          </a:p>
        </p:txBody>
      </p:sp>
      <p:sp>
        <p:nvSpPr>
          <p:cNvPr id="2" name="TextBox 1">
            <a:extLst>
              <a:ext uri="{FF2B5EF4-FFF2-40B4-BE49-F238E27FC236}">
                <a16:creationId xmlns="" xmlns:a16="http://schemas.microsoft.com/office/drawing/2014/main" id="{79DD60AC-FE82-E349-A2E9-F69FAB1084EA}"/>
              </a:ext>
            </a:extLst>
          </p:cNvPr>
          <p:cNvSpPr txBox="1"/>
          <p:nvPr userDrawn="1"/>
        </p:nvSpPr>
        <p:spPr>
          <a:xfrm>
            <a:off x="3563888" y="449812"/>
            <a:ext cx="1656184" cy="369332"/>
          </a:xfrm>
          <a:prstGeom prst="rect">
            <a:avLst/>
          </a:prstGeom>
          <a:noFill/>
        </p:spPr>
        <p:txBody>
          <a:bodyPr wrap="square" rtlCol="0">
            <a:spAutoFit/>
          </a:bodyPr>
          <a:lstStyle/>
          <a:p>
            <a:r>
              <a:rPr lang="en-GB" sz="1800" b="1" kern="2100" spc="300" baseline="0" dirty="0">
                <a:solidFill>
                  <a:schemeClr val="bg2">
                    <a:lumMod val="75000"/>
                  </a:schemeClr>
                </a:solidFill>
                <a:latin typeface="Arial" panose="020B0604020202020204" pitchFamily="34" charset="0"/>
                <a:ea typeface="+mn-ea"/>
                <a:cs typeface="Arial" panose="020B0604020202020204" pitchFamily="34" charset="0"/>
              </a:rPr>
              <a:t>EU&amp;ME</a:t>
            </a:r>
            <a:endParaRPr lang="en-US" sz="1800" b="1" kern="2100" spc="300" baseline="0" dirty="0" err="1">
              <a:solidFill>
                <a:schemeClr val="bg2">
                  <a:lumMod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4999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981075"/>
            <a:ext cx="91963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4067175" y="6738938"/>
            <a:ext cx="1081088" cy="119062"/>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endParaRPr lang="en-GB" altLang="en-US" sz="1800" smtClean="0">
              <a:solidFill>
                <a:srgbClr val="FFFFFF"/>
              </a:solidFill>
              <a:ea typeface="ＭＳ Ｐゴシック" pitchFamily="34" charset="-128"/>
              <a:cs typeface="Geneva"/>
            </a:endParaRPr>
          </a:p>
        </p:txBody>
      </p:sp>
      <p:pic>
        <p:nvPicPr>
          <p:cNvPr id="6" name="Picture 13" descr="logo_ce-eac_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3163" y="-26988"/>
            <a:ext cx="205422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292080" y="2348881"/>
            <a:ext cx="2952080" cy="792088"/>
          </a:xfrm>
        </p:spPr>
        <p:txBody>
          <a:bodyPr/>
          <a:lstStyle>
            <a:lvl1pPr marL="3175">
              <a:defRPr sz="7600">
                <a:solidFill>
                  <a:schemeClr val="bg1"/>
                </a:solidFill>
              </a:defRPr>
            </a:lvl1pPr>
          </a:lstStyle>
          <a:p>
            <a:pPr lvl="0"/>
            <a:r>
              <a:rPr lang="fr-BE" noProof="0" dirty="0" smtClean="0"/>
              <a:t>Title</a:t>
            </a:r>
            <a:endParaRPr lang="en-GB" noProof="0" dirty="0" smtClean="0"/>
          </a:p>
        </p:txBody>
      </p:sp>
      <p:sp>
        <p:nvSpPr>
          <p:cNvPr id="3077" name="Rectangle 5"/>
          <p:cNvSpPr>
            <a:spLocks noGrp="1" noChangeArrowheads="1"/>
          </p:cNvSpPr>
          <p:nvPr>
            <p:ph type="subTitle" idx="1"/>
          </p:nvPr>
        </p:nvSpPr>
        <p:spPr>
          <a:xfrm>
            <a:off x="5292080" y="3789040"/>
            <a:ext cx="3672408" cy="1080120"/>
          </a:xfrm>
        </p:spPr>
        <p:txBody>
          <a:bodyPr/>
          <a:lstStyle>
            <a:lvl1pPr marL="0" indent="0">
              <a:buFontTx/>
              <a:buNone/>
              <a:defRPr sz="3000" b="1" i="0">
                <a:solidFill>
                  <a:schemeClr val="bg1"/>
                </a:solidFill>
              </a:defRPr>
            </a:lvl1pPr>
          </a:lstStyle>
          <a:p>
            <a:pPr lvl="0"/>
            <a:r>
              <a:rPr lang="nl-BE" noProof="0" smtClean="0"/>
              <a:t>Cliquez pour modifier le style des sous-titres du masque</a:t>
            </a:r>
            <a:endParaRPr lang="en-GB" noProof="0" dirty="0" smtClean="0"/>
          </a:p>
        </p:txBody>
      </p:sp>
      <p:sp>
        <p:nvSpPr>
          <p:cNvPr id="7" name="Rectangle 6"/>
          <p:cNvSpPr>
            <a:spLocks noGrp="1" noChangeArrowheads="1"/>
          </p:cNvSpPr>
          <p:nvPr>
            <p:ph type="dt" sz="half" idx="10"/>
          </p:nvPr>
        </p:nvSpPr>
        <p:spPr>
          <a:xfrm>
            <a:off x="5292725" y="5300663"/>
            <a:ext cx="3382963" cy="360362"/>
          </a:xfrm>
        </p:spPr>
        <p:txBody>
          <a:bodyPr/>
          <a:lstStyle>
            <a:lvl1pPr>
              <a:defRPr sz="1200" b="1">
                <a:solidFill>
                  <a:srgbClr val="FFFFFF"/>
                </a:solidFill>
                <a:latin typeface="+mn-lt"/>
                <a:ea typeface="Geneva" charset="0"/>
              </a:defRPr>
            </a:lvl1pPr>
          </a:lstStyle>
          <a:p>
            <a:pPr>
              <a:defRPr/>
            </a:pPr>
            <a:r>
              <a:rPr lang="en-GB"/>
              <a:t>www</a:t>
            </a:r>
          </a:p>
        </p:txBody>
      </p:sp>
    </p:spTree>
    <p:extLst>
      <p:ext uri="{BB962C8B-B14F-4D97-AF65-F5344CB8AC3E}">
        <p14:creationId xmlns:p14="http://schemas.microsoft.com/office/powerpoint/2010/main" val="3709549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58880" y="188640"/>
            <a:ext cx="2133600" cy="476250"/>
          </a:xfrm>
        </p:spPr>
        <p:txBody>
          <a:bodyPr/>
          <a:lstStyle>
            <a:lvl1pPr>
              <a:defRPr sz="1000">
                <a:solidFill>
                  <a:schemeClr val="bg2"/>
                </a:solidFill>
              </a:defRPr>
            </a:lvl1pPr>
          </a:lstStyle>
          <a:p>
            <a:fld id="{8589D465-C87D-4FC3-BE32-C2EEC0EE7E4C}" type="slidenum">
              <a:rPr lang="en-GB" altLang="en-US" smtClean="0">
                <a:solidFill>
                  <a:srgbClr val="808080"/>
                </a:solidFill>
              </a:rPr>
              <a:pPr/>
              <a:t>‹#›</a:t>
            </a:fld>
            <a:endParaRPr lang="en-GB" altLang="en-US" dirty="0">
              <a:solidFill>
                <a:srgbClr val="808080"/>
              </a:solidFill>
            </a:endParaRPr>
          </a:p>
        </p:txBody>
      </p:sp>
    </p:spTree>
    <p:extLst>
      <p:ext uri="{BB962C8B-B14F-4D97-AF65-F5344CB8AC3E}">
        <p14:creationId xmlns:p14="http://schemas.microsoft.com/office/powerpoint/2010/main" val="15077755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pic>
        <p:nvPicPr>
          <p:cNvPr id="44"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45"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sp>
        <p:nvSpPr>
          <p:cNvPr id="46" name="Body Level One…"/>
          <p:cNvSpPr txBox="1">
            <a:spLocks noGrp="1"/>
          </p:cNvSpPr>
          <p:nvPr>
            <p:ph type="body" idx="1"/>
          </p:nvPr>
        </p:nvSpPr>
        <p:spPr>
          <a:xfrm>
            <a:off x="323850" y="1340767"/>
            <a:ext cx="8496300" cy="4752530"/>
          </a:xfrm>
          <a:prstGeom prst="rect">
            <a:avLst/>
          </a:prstGeom>
        </p:spPr>
        <p:txBody>
          <a:bodyPr>
            <a:normAutofit/>
          </a:bodyPr>
          <a:lstStyle>
            <a:lvl1pPr marL="0" indent="87313">
              <a:spcBef>
                <a:spcPts val="600"/>
              </a:spcBef>
              <a:buClrTx/>
              <a:buSzTx/>
              <a:buNone/>
              <a:defRPr sz="1800" i="0">
                <a:solidFill>
                  <a:srgbClr val="000000"/>
                </a:solidFill>
              </a:defRPr>
            </a:lvl1pPr>
            <a:lvl2pPr marL="373063" indent="-285750">
              <a:spcBef>
                <a:spcPts val="600"/>
              </a:spcBef>
              <a:buClrTx/>
              <a:buChar char="➢"/>
              <a:defRPr sz="1800" i="0">
                <a:solidFill>
                  <a:srgbClr val="000000"/>
                </a:solidFill>
              </a:defRPr>
            </a:lvl2pPr>
            <a:lvl3pPr marL="803955" indent="-367392">
              <a:spcBef>
                <a:spcPts val="600"/>
              </a:spcBef>
              <a:buClrTx/>
              <a:buSzPct val="100000"/>
              <a:buChar char="•"/>
              <a:defRPr sz="1800" i="0">
                <a:solidFill>
                  <a:srgbClr val="000000"/>
                </a:solidFill>
              </a:defRPr>
            </a:lvl3pPr>
            <a:lvl4pPr marL="1577339" indent="-205739">
              <a:spcBef>
                <a:spcPts val="600"/>
              </a:spcBef>
              <a:buClrTx/>
              <a:defRPr sz="1800" i="0">
                <a:solidFill>
                  <a:srgbClr val="000000"/>
                </a:solidFill>
              </a:defRPr>
            </a:lvl4pPr>
            <a:lvl5pPr marL="2034539" indent="-205739">
              <a:spcBef>
                <a:spcPts val="600"/>
              </a:spcBef>
              <a:buClrTx/>
              <a:defRPr sz="180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7" name="Title Text"/>
          <p:cNvSpPr txBox="1">
            <a:spLocks noGrp="1"/>
          </p:cNvSpPr>
          <p:nvPr>
            <p:ph type="title"/>
          </p:nvPr>
        </p:nvSpPr>
        <p:spPr>
          <a:xfrm>
            <a:off x="323527" y="332656"/>
            <a:ext cx="8229601" cy="936626"/>
          </a:xfrm>
          <a:prstGeom prst="rect">
            <a:avLst/>
          </a:prstGeom>
        </p:spPr>
        <p:txBody>
          <a:bodyPr>
            <a:normAutofit/>
          </a:bodyPr>
          <a:lstStyle>
            <a:lvl1pPr indent="87313">
              <a:defRPr>
                <a:solidFill>
                  <a:schemeClr val="accent2"/>
                </a:solidFill>
              </a:defRPr>
            </a:lvl1p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5462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pic>
        <p:nvPicPr>
          <p:cNvPr id="67"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68"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pic>
        <p:nvPicPr>
          <p:cNvPr id="69" name="Picture 1" descr="Picture 1"/>
          <p:cNvPicPr>
            <a:picLocks noChangeAspect="1"/>
          </p:cNvPicPr>
          <p:nvPr/>
        </p:nvPicPr>
        <p:blipFill>
          <a:blip r:embed="rId4">
            <a:extLst/>
          </a:blip>
          <a:stretch>
            <a:fillRect/>
          </a:stretch>
        </p:blipFill>
        <p:spPr>
          <a:xfrm>
            <a:off x="0" y="0"/>
            <a:ext cx="9144000" cy="6858000"/>
          </a:xfrm>
          <a:prstGeom prst="rect">
            <a:avLst/>
          </a:prstGeom>
          <a:ln w="12700">
            <a:miter lim="400000"/>
          </a:ln>
        </p:spPr>
      </p:pic>
      <p:pic>
        <p:nvPicPr>
          <p:cNvPr id="70"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71" name="Title Text"/>
          <p:cNvSpPr txBox="1">
            <a:spLocks noGrp="1"/>
          </p:cNvSpPr>
          <p:nvPr>
            <p:ph type="title"/>
          </p:nvPr>
        </p:nvSpPr>
        <p:spPr>
          <a:xfrm>
            <a:off x="4283967" y="1880828"/>
            <a:ext cx="4536183" cy="3096344"/>
          </a:xfrm>
          <a:prstGeom prst="rect">
            <a:avLst/>
          </a:prstGeom>
        </p:spPr>
        <p:txBody>
          <a:bodyPr>
            <a:normAutofit/>
          </a:bodyPr>
          <a:lstStyle>
            <a:lvl1pPr indent="0">
              <a:defRPr>
                <a:solidFill>
                  <a:schemeClr val="accent2"/>
                </a:solidFill>
              </a:defRPr>
            </a:lvl1pPr>
          </a:lstStyle>
          <a:p>
            <a:r>
              <a:t>Title Text</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2914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pic>
        <p:nvPicPr>
          <p:cNvPr id="91"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92"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pic>
        <p:nvPicPr>
          <p:cNvPr id="93" name="Picture 1" descr="Picture 1"/>
          <p:cNvPicPr>
            <a:picLocks noChangeAspect="1"/>
          </p:cNvPicPr>
          <p:nvPr/>
        </p:nvPicPr>
        <p:blipFill>
          <a:blip r:embed="rId4">
            <a:extLst/>
          </a:blip>
          <a:stretch>
            <a:fillRect/>
          </a:stretch>
        </p:blipFill>
        <p:spPr>
          <a:xfrm>
            <a:off x="0" y="0"/>
            <a:ext cx="9144000" cy="6858000"/>
          </a:xfrm>
          <a:prstGeom prst="rect">
            <a:avLst/>
          </a:prstGeom>
          <a:ln w="12700">
            <a:miter lim="400000"/>
          </a:ln>
        </p:spPr>
      </p:pic>
      <p:pic>
        <p:nvPicPr>
          <p:cNvPr id="94"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95" name="Title Text"/>
          <p:cNvSpPr txBox="1">
            <a:spLocks noGrp="1"/>
          </p:cNvSpPr>
          <p:nvPr>
            <p:ph type="title"/>
          </p:nvPr>
        </p:nvSpPr>
        <p:spPr>
          <a:xfrm>
            <a:off x="4283967" y="1880828"/>
            <a:ext cx="4536183" cy="3096344"/>
          </a:xfrm>
          <a:prstGeom prst="rect">
            <a:avLst/>
          </a:prstGeom>
        </p:spPr>
        <p:txBody>
          <a:bodyPr>
            <a:normAutofit/>
          </a:bodyPr>
          <a:lstStyle>
            <a:lvl1pPr indent="0">
              <a:defRPr>
                <a:solidFill>
                  <a:schemeClr val="accent2"/>
                </a:solidFill>
              </a:defRPr>
            </a:lvl1pPr>
          </a:lstStyle>
          <a:p>
            <a:r>
              <a:t>Title Text</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743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pic>
        <p:nvPicPr>
          <p:cNvPr id="103"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104"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pic>
        <p:nvPicPr>
          <p:cNvPr id="105" name="Picture 2" descr="Picture 2"/>
          <p:cNvPicPr>
            <a:picLocks noChangeAspect="1"/>
          </p:cNvPicPr>
          <p:nvPr/>
        </p:nvPicPr>
        <p:blipFill>
          <a:blip r:embed="rId4">
            <a:extLst/>
          </a:blip>
          <a:stretch>
            <a:fillRect/>
          </a:stretch>
        </p:blipFill>
        <p:spPr>
          <a:xfrm>
            <a:off x="0" y="0"/>
            <a:ext cx="9144000" cy="6858000"/>
          </a:xfrm>
          <a:prstGeom prst="rect">
            <a:avLst/>
          </a:prstGeom>
          <a:ln w="12700">
            <a:miter lim="400000"/>
          </a:ln>
        </p:spPr>
      </p:pic>
      <p:pic>
        <p:nvPicPr>
          <p:cNvPr id="106"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107" name="Title Text"/>
          <p:cNvSpPr txBox="1">
            <a:spLocks noGrp="1"/>
          </p:cNvSpPr>
          <p:nvPr>
            <p:ph type="title"/>
          </p:nvPr>
        </p:nvSpPr>
        <p:spPr>
          <a:xfrm>
            <a:off x="4283967" y="1880828"/>
            <a:ext cx="4536183" cy="3096344"/>
          </a:xfrm>
          <a:prstGeom prst="rect">
            <a:avLst/>
          </a:prstGeom>
        </p:spPr>
        <p:txBody>
          <a:bodyPr>
            <a:normAutofit/>
          </a:bodyPr>
          <a:lstStyle>
            <a:lvl1pPr indent="0">
              <a:defRPr>
                <a:solidFill>
                  <a:schemeClr val="accent2"/>
                </a:solidFill>
              </a:defRPr>
            </a:lvl1pPr>
          </a:lstStyle>
          <a:p>
            <a:r>
              <a:t>Title Text</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39083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115"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116"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pic>
        <p:nvPicPr>
          <p:cNvPr id="117" name="Picture 1" descr="Picture 1"/>
          <p:cNvPicPr>
            <a:picLocks noChangeAspect="1"/>
          </p:cNvPicPr>
          <p:nvPr/>
        </p:nvPicPr>
        <p:blipFill>
          <a:blip r:embed="rId4">
            <a:extLst/>
          </a:blip>
          <a:stretch>
            <a:fillRect/>
          </a:stretch>
        </p:blipFill>
        <p:spPr>
          <a:xfrm>
            <a:off x="0" y="0"/>
            <a:ext cx="9144000" cy="6858000"/>
          </a:xfrm>
          <a:prstGeom prst="rect">
            <a:avLst/>
          </a:prstGeom>
          <a:ln w="12700">
            <a:miter lim="400000"/>
          </a:ln>
        </p:spPr>
      </p:pic>
      <p:pic>
        <p:nvPicPr>
          <p:cNvPr id="118"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119" name="Title Text"/>
          <p:cNvSpPr txBox="1">
            <a:spLocks noGrp="1"/>
          </p:cNvSpPr>
          <p:nvPr>
            <p:ph type="title"/>
          </p:nvPr>
        </p:nvSpPr>
        <p:spPr>
          <a:xfrm>
            <a:off x="4283967" y="1880828"/>
            <a:ext cx="4536183" cy="3096344"/>
          </a:xfrm>
          <a:prstGeom prst="rect">
            <a:avLst/>
          </a:prstGeom>
        </p:spPr>
        <p:txBody>
          <a:bodyPr>
            <a:normAutofit/>
          </a:bodyPr>
          <a:lstStyle>
            <a:lvl1pPr indent="0">
              <a:defRPr>
                <a:solidFill>
                  <a:schemeClr val="accent2"/>
                </a:solidFill>
              </a:defRPr>
            </a:lvl1pPr>
          </a:lstStyle>
          <a:p>
            <a:r>
              <a:t>Title Text</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4325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127"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128"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pic>
        <p:nvPicPr>
          <p:cNvPr id="129" name="Picture 1" descr="Picture 1"/>
          <p:cNvPicPr>
            <a:picLocks noChangeAspect="1"/>
          </p:cNvPicPr>
          <p:nvPr/>
        </p:nvPicPr>
        <p:blipFill>
          <a:blip r:embed="rId4">
            <a:extLst/>
          </a:blip>
          <a:stretch>
            <a:fillRect/>
          </a:stretch>
        </p:blipFill>
        <p:spPr>
          <a:xfrm>
            <a:off x="0" y="0"/>
            <a:ext cx="9144000" cy="6858000"/>
          </a:xfrm>
          <a:prstGeom prst="rect">
            <a:avLst/>
          </a:prstGeom>
          <a:ln w="12700">
            <a:miter lim="400000"/>
          </a:ln>
        </p:spPr>
      </p:pic>
      <p:pic>
        <p:nvPicPr>
          <p:cNvPr id="130"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131" name="Title Text"/>
          <p:cNvSpPr txBox="1">
            <a:spLocks noGrp="1"/>
          </p:cNvSpPr>
          <p:nvPr>
            <p:ph type="title"/>
          </p:nvPr>
        </p:nvSpPr>
        <p:spPr>
          <a:xfrm>
            <a:off x="4283967" y="1880828"/>
            <a:ext cx="4536183" cy="3096344"/>
          </a:xfrm>
          <a:prstGeom prst="rect">
            <a:avLst/>
          </a:prstGeom>
        </p:spPr>
        <p:txBody>
          <a:bodyPr>
            <a:normAutofit/>
          </a:bodyPr>
          <a:lstStyle>
            <a:lvl1pPr indent="0">
              <a:defRPr>
                <a:solidFill>
                  <a:schemeClr val="accent2"/>
                </a:solidFill>
              </a:defRPr>
            </a:lvl1pPr>
          </a:lstStyle>
          <a:p>
            <a:r>
              <a:t>Title Text</a:t>
            </a:r>
          </a:p>
        </p:txBody>
      </p:sp>
      <p:sp>
        <p:nvSpPr>
          <p:cNvPr id="13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5326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161"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162"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pic>
        <p:nvPicPr>
          <p:cNvPr id="163"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164" name="Slide Number"/>
          <p:cNvSpPr txBox="1">
            <a:spLocks noGrp="1"/>
          </p:cNvSpPr>
          <p:nvPr>
            <p:ph type="sldNum" sz="quarter" idx="2"/>
          </p:nvPr>
        </p:nvSpPr>
        <p:spPr>
          <a:xfrm>
            <a:off x="8647115" y="188639"/>
            <a:ext cx="245365" cy="240286"/>
          </a:xfrm>
          <a:prstGeom prst="rect">
            <a:avLst/>
          </a:prstGeom>
        </p:spPr>
        <p:txBody>
          <a:bodyPr anchor="t"/>
          <a:lstStyle>
            <a:lvl1pPr>
              <a:defRPr sz="1000">
                <a:solidFill>
                  <a:schemeClr val="accent4"/>
                </a:solidFill>
              </a:defRPr>
            </a:lvl1pPr>
          </a:lstStyle>
          <a:p>
            <a:fld id="{86CB4B4D-7CA3-9044-876B-883B54F8677D}" type="slidenum">
              <a:rPr>
                <a:solidFill>
                  <a:srgbClr val="808080"/>
                </a:solidFill>
              </a:rPr>
              <a:pPr/>
              <a:t>‹#›</a:t>
            </a:fld>
            <a:endParaRPr>
              <a:solidFill>
                <a:srgbClr val="808080"/>
              </a:solidFill>
            </a:endParaRPr>
          </a:p>
        </p:txBody>
      </p:sp>
      <p:pic>
        <p:nvPicPr>
          <p:cNvPr id="165" name="Picture 3" descr="Picture 3"/>
          <p:cNvPicPr>
            <a:picLocks noChangeAspect="1"/>
          </p:cNvPicPr>
          <p:nvPr/>
        </p:nvPicPr>
        <p:blipFill>
          <a:blip r:embed="rId4">
            <a:extLst/>
          </a:blip>
          <a:stretch>
            <a:fillRect/>
          </a:stretch>
        </p:blipFill>
        <p:spPr>
          <a:xfrm>
            <a:off x="570" y="427"/>
            <a:ext cx="9142860" cy="6857144"/>
          </a:xfrm>
          <a:prstGeom prst="rect">
            <a:avLst/>
          </a:prstGeom>
          <a:ln w="12700">
            <a:miter lim="400000"/>
          </a:ln>
        </p:spPr>
      </p:pic>
    </p:spTree>
    <p:extLst>
      <p:ext uri="{BB962C8B-B14F-4D97-AF65-F5344CB8AC3E}">
        <p14:creationId xmlns:p14="http://schemas.microsoft.com/office/powerpoint/2010/main" val="1183493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ection cover_3">
    <p:spTree>
      <p:nvGrpSpPr>
        <p:cNvPr id="1" name=""/>
        <p:cNvGrpSpPr/>
        <p:nvPr/>
      </p:nvGrpSpPr>
      <p:grpSpPr>
        <a:xfrm>
          <a:off x="0" y="0"/>
          <a:ext cx="0" cy="0"/>
          <a:chOff x="0" y="0"/>
          <a:chExt cx="0" cy="0"/>
        </a:xfrm>
      </p:grpSpPr>
      <p:pic>
        <p:nvPicPr>
          <p:cNvPr id="172"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173"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pic>
        <p:nvPicPr>
          <p:cNvPr id="174" name="Picture 1" descr="Picture 1"/>
          <p:cNvPicPr>
            <a:picLocks noChangeAspect="1"/>
          </p:cNvPicPr>
          <p:nvPr/>
        </p:nvPicPr>
        <p:blipFill>
          <a:blip r:embed="rId4">
            <a:extLst/>
          </a:blip>
          <a:stretch>
            <a:fillRect/>
          </a:stretch>
        </p:blipFill>
        <p:spPr>
          <a:xfrm>
            <a:off x="0" y="0"/>
            <a:ext cx="9144000" cy="6858000"/>
          </a:xfrm>
          <a:prstGeom prst="rect">
            <a:avLst/>
          </a:prstGeom>
          <a:ln w="12700">
            <a:miter lim="400000"/>
          </a:ln>
        </p:spPr>
      </p:pic>
      <p:pic>
        <p:nvPicPr>
          <p:cNvPr id="175"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176" name="Title Text"/>
          <p:cNvSpPr txBox="1">
            <a:spLocks noGrp="1"/>
          </p:cNvSpPr>
          <p:nvPr>
            <p:ph type="title"/>
          </p:nvPr>
        </p:nvSpPr>
        <p:spPr>
          <a:xfrm>
            <a:off x="4283967" y="1880828"/>
            <a:ext cx="4536183" cy="3096344"/>
          </a:xfrm>
          <a:prstGeom prst="rect">
            <a:avLst/>
          </a:prstGeom>
        </p:spPr>
        <p:txBody>
          <a:bodyPr>
            <a:normAutofit/>
          </a:bodyPr>
          <a:lstStyle>
            <a:lvl1pPr indent="0">
              <a:defRPr>
                <a:solidFill>
                  <a:schemeClr val="accent2"/>
                </a:solidFill>
              </a:defRPr>
            </a:lvl1pPr>
          </a:lstStyle>
          <a:p>
            <a:r>
              <a:t>Title Text</a:t>
            </a:r>
          </a:p>
        </p:txBody>
      </p:sp>
      <p:sp>
        <p:nvSpPr>
          <p:cNvPr id="17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6939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6_Title and Content">
    <p:spTree>
      <p:nvGrpSpPr>
        <p:cNvPr id="1" name=""/>
        <p:cNvGrpSpPr/>
        <p:nvPr/>
      </p:nvGrpSpPr>
      <p:grpSpPr>
        <a:xfrm>
          <a:off x="0" y="0"/>
          <a:ext cx="0" cy="0"/>
          <a:chOff x="0" y="0"/>
          <a:chExt cx="0" cy="0"/>
        </a:xfrm>
      </p:grpSpPr>
      <p:pic>
        <p:nvPicPr>
          <p:cNvPr id="195"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196"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pic>
        <p:nvPicPr>
          <p:cNvPr id="197" name="Picture 2" descr="Picture 2"/>
          <p:cNvPicPr>
            <a:picLocks noChangeAspect="1"/>
          </p:cNvPicPr>
          <p:nvPr/>
        </p:nvPicPr>
        <p:blipFill>
          <a:blip r:embed="rId4">
            <a:extLst/>
          </a:blip>
          <a:stretch>
            <a:fillRect/>
          </a:stretch>
        </p:blipFill>
        <p:spPr>
          <a:xfrm>
            <a:off x="0" y="0"/>
            <a:ext cx="9144000" cy="6858000"/>
          </a:xfrm>
          <a:prstGeom prst="rect">
            <a:avLst/>
          </a:prstGeom>
          <a:ln w="12700">
            <a:miter lim="400000"/>
          </a:ln>
        </p:spPr>
      </p:pic>
      <p:pic>
        <p:nvPicPr>
          <p:cNvPr id="198"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199" name="Slide Number"/>
          <p:cNvSpPr txBox="1">
            <a:spLocks noGrp="1"/>
          </p:cNvSpPr>
          <p:nvPr>
            <p:ph type="sldNum" sz="quarter" idx="2"/>
          </p:nvPr>
        </p:nvSpPr>
        <p:spPr>
          <a:xfrm>
            <a:off x="8647115" y="188639"/>
            <a:ext cx="245365" cy="240286"/>
          </a:xfrm>
          <a:prstGeom prst="rect">
            <a:avLst/>
          </a:prstGeom>
        </p:spPr>
        <p:txBody>
          <a:bodyPr anchor="t"/>
          <a:lstStyle>
            <a:lvl1pPr>
              <a:defRPr sz="1000">
                <a:solidFill>
                  <a:schemeClr val="accent4"/>
                </a:solidFill>
              </a:defRPr>
            </a:lvl1pPr>
          </a:lstStyle>
          <a:p>
            <a:fld id="{86CB4B4D-7CA3-9044-876B-883B54F8677D}" type="slidenum">
              <a:rPr>
                <a:solidFill>
                  <a:srgbClr val="808080"/>
                </a:solidFill>
              </a:rPr>
              <a:pPr/>
              <a:t>‹#›</a:t>
            </a:fld>
            <a:endParaRPr>
              <a:solidFill>
                <a:srgbClr val="808080"/>
              </a:solidFill>
            </a:endParaRPr>
          </a:p>
        </p:txBody>
      </p:sp>
    </p:spTree>
    <p:extLst>
      <p:ext uri="{BB962C8B-B14F-4D97-AF65-F5344CB8AC3E}">
        <p14:creationId xmlns:p14="http://schemas.microsoft.com/office/powerpoint/2010/main" val="2367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and Content Basic">
    <p:spTree>
      <p:nvGrpSpPr>
        <p:cNvPr id="1" name=""/>
        <p:cNvGrpSpPr/>
        <p:nvPr/>
      </p:nvGrpSpPr>
      <p:grpSpPr>
        <a:xfrm>
          <a:off x="0" y="0"/>
          <a:ext cx="0" cy="0"/>
          <a:chOff x="0" y="0"/>
          <a:chExt cx="0" cy="0"/>
        </a:xfrm>
      </p:grpSpPr>
      <p:pic>
        <p:nvPicPr>
          <p:cNvPr id="206"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207"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sp>
        <p:nvSpPr>
          <p:cNvPr id="208" name="Body Level One…"/>
          <p:cNvSpPr txBox="1">
            <a:spLocks noGrp="1"/>
          </p:cNvSpPr>
          <p:nvPr>
            <p:ph type="body" idx="1"/>
          </p:nvPr>
        </p:nvSpPr>
        <p:spPr>
          <a:xfrm>
            <a:off x="240299" y="1534637"/>
            <a:ext cx="8748002" cy="46332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09" name="Title Text"/>
          <p:cNvSpPr txBox="1">
            <a:spLocks noGrp="1"/>
          </p:cNvSpPr>
          <p:nvPr>
            <p:ph type="title"/>
          </p:nvPr>
        </p:nvSpPr>
        <p:spPr>
          <a:xfrm>
            <a:off x="216487" y="164638"/>
            <a:ext cx="8748002" cy="960107"/>
          </a:xfrm>
          <a:prstGeom prst="rect">
            <a:avLst/>
          </a:prstGeom>
        </p:spPr>
        <p:txBody>
          <a:bodyPr>
            <a:normAutofit/>
          </a:bodyPr>
          <a:lstStyle/>
          <a:p>
            <a:r>
              <a:t>Title Text</a:t>
            </a:r>
          </a:p>
        </p:txBody>
      </p:sp>
      <p:sp>
        <p:nvSpPr>
          <p:cNvPr id="210" name="Straight Connector 4"/>
          <p:cNvSpPr/>
          <p:nvPr/>
        </p:nvSpPr>
        <p:spPr>
          <a:xfrm>
            <a:off x="326874" y="6167837"/>
            <a:ext cx="8820472" cy="1"/>
          </a:xfrm>
          <a:prstGeom prst="line">
            <a:avLst/>
          </a:prstGeom>
          <a:ln w="15875">
            <a:solidFill>
              <a:srgbClr val="113F94"/>
            </a:solidFill>
          </a:ln>
        </p:spPr>
        <p:txBody>
          <a:bodyPr lIns="45719" rIns="45719" anchor="ctr"/>
          <a:lstStyle/>
          <a:p>
            <a:pPr fontAlgn="auto" hangingPunct="0">
              <a:spcBef>
                <a:spcPts val="0"/>
              </a:spcBef>
              <a:spcAft>
                <a:spcPts val="0"/>
              </a:spcAft>
            </a:pPr>
            <a:endParaRPr sz="1200" b="0" kern="0">
              <a:solidFill>
                <a:srgbClr val="000000"/>
              </a:solidFill>
              <a:latin typeface="Helvetica Neue"/>
              <a:sym typeface="Helvetica Neue"/>
            </a:endParaRPr>
          </a:p>
        </p:txBody>
      </p:sp>
      <p:sp>
        <p:nvSpPr>
          <p:cNvPr id="211" name="Straight Connector 10"/>
          <p:cNvSpPr/>
          <p:nvPr/>
        </p:nvSpPr>
        <p:spPr>
          <a:xfrm>
            <a:off x="329210" y="1259909"/>
            <a:ext cx="8820472" cy="1"/>
          </a:xfrm>
          <a:prstGeom prst="line">
            <a:avLst/>
          </a:prstGeom>
          <a:ln w="15875">
            <a:solidFill>
              <a:srgbClr val="113F94"/>
            </a:solidFill>
          </a:ln>
        </p:spPr>
        <p:txBody>
          <a:bodyPr lIns="45719" rIns="45719" anchor="ctr"/>
          <a:lstStyle/>
          <a:p>
            <a:pPr fontAlgn="auto" hangingPunct="0">
              <a:spcBef>
                <a:spcPts val="0"/>
              </a:spcBef>
              <a:spcAft>
                <a:spcPts val="0"/>
              </a:spcAft>
            </a:pPr>
            <a:endParaRPr sz="1200" b="0" kern="0">
              <a:solidFill>
                <a:srgbClr val="000000"/>
              </a:solidFill>
              <a:latin typeface="Helvetica Neue"/>
              <a:sym typeface="Helvetica Neue"/>
            </a:endParaRPr>
          </a:p>
        </p:txBody>
      </p:sp>
      <p:pic>
        <p:nvPicPr>
          <p:cNvPr id="212" name="Picture 3" descr="Picture 3"/>
          <p:cNvPicPr>
            <a:picLocks noChangeAspect="1"/>
          </p:cNvPicPr>
          <p:nvPr/>
        </p:nvPicPr>
        <p:blipFill>
          <a:blip r:embed="rId4">
            <a:extLst/>
          </a:blip>
          <a:stretch>
            <a:fillRect/>
          </a:stretch>
        </p:blipFill>
        <p:spPr>
          <a:xfrm>
            <a:off x="8111958" y="6200611"/>
            <a:ext cx="792998" cy="640260"/>
          </a:xfrm>
          <a:prstGeom prst="rect">
            <a:avLst/>
          </a:prstGeom>
          <a:ln w="12700">
            <a:miter lim="400000"/>
          </a:ln>
        </p:spPr>
      </p:pic>
      <p:pic>
        <p:nvPicPr>
          <p:cNvPr id="213" name="Picture 12" descr="Picture 12"/>
          <p:cNvPicPr>
            <a:picLocks noChangeAspect="1"/>
          </p:cNvPicPr>
          <p:nvPr/>
        </p:nvPicPr>
        <p:blipFill>
          <a:blip r:embed="rId5">
            <a:extLst/>
          </a:blip>
          <a:stretch>
            <a:fillRect/>
          </a:stretch>
        </p:blipFill>
        <p:spPr>
          <a:xfrm>
            <a:off x="7380313" y="6255777"/>
            <a:ext cx="573098" cy="529925"/>
          </a:xfrm>
          <a:prstGeom prst="rect">
            <a:avLst/>
          </a:prstGeom>
          <a:ln w="12700">
            <a:miter lim="400000"/>
          </a:ln>
        </p:spPr>
      </p:pic>
      <p:sp>
        <p:nvSpPr>
          <p:cNvPr id="214" name="Slide Number"/>
          <p:cNvSpPr txBox="1">
            <a:spLocks noGrp="1"/>
          </p:cNvSpPr>
          <p:nvPr>
            <p:ph type="sldNum" sz="quarter" idx="2"/>
          </p:nvPr>
        </p:nvSpPr>
        <p:spPr>
          <a:xfrm>
            <a:off x="240299" y="6333435"/>
            <a:ext cx="287733" cy="277319"/>
          </a:xfrm>
          <a:prstGeom prst="rect">
            <a:avLst/>
          </a:prstGeom>
        </p:spPr>
        <p:txBody>
          <a:bodyPr/>
          <a:lstStyle>
            <a:lvl1pPr algn="l">
              <a:defRPr sz="1300">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45612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8_Title and Content">
    <p:spTree>
      <p:nvGrpSpPr>
        <p:cNvPr id="1" name=""/>
        <p:cNvGrpSpPr/>
        <p:nvPr/>
      </p:nvGrpSpPr>
      <p:grpSpPr>
        <a:xfrm>
          <a:off x="0" y="0"/>
          <a:ext cx="0" cy="0"/>
          <a:chOff x="0" y="0"/>
          <a:chExt cx="0" cy="0"/>
        </a:xfrm>
      </p:grpSpPr>
      <p:pic>
        <p:nvPicPr>
          <p:cNvPr id="230"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231"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sp>
        <p:nvSpPr>
          <p:cNvPr id="23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65892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30_Title and Content">
    <p:spTree>
      <p:nvGrpSpPr>
        <p:cNvPr id="1" name=""/>
        <p:cNvGrpSpPr/>
        <p:nvPr/>
      </p:nvGrpSpPr>
      <p:grpSpPr>
        <a:xfrm>
          <a:off x="0" y="0"/>
          <a:ext cx="0" cy="0"/>
          <a:chOff x="0" y="0"/>
          <a:chExt cx="0" cy="0"/>
        </a:xfrm>
      </p:grpSpPr>
      <p:pic>
        <p:nvPicPr>
          <p:cNvPr id="316"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317"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sp>
        <p:nvSpPr>
          <p:cNvPr id="31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7550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5_Title and Content">
    <p:spTree>
      <p:nvGrpSpPr>
        <p:cNvPr id="1" name=""/>
        <p:cNvGrpSpPr/>
        <p:nvPr/>
      </p:nvGrpSpPr>
      <p:grpSpPr>
        <a:xfrm>
          <a:off x="0" y="0"/>
          <a:ext cx="0" cy="0"/>
          <a:chOff x="0" y="0"/>
          <a:chExt cx="0" cy="0"/>
        </a:xfrm>
      </p:grpSpPr>
      <p:pic>
        <p:nvPicPr>
          <p:cNvPr id="358"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359"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sp>
        <p:nvSpPr>
          <p:cNvPr id="36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87119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367"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pic>
        <p:nvPicPr>
          <p:cNvPr id="368" name="Picture 6" descr="Picture 6"/>
          <p:cNvPicPr>
            <a:picLocks noChangeAspect="1"/>
          </p:cNvPicPr>
          <p:nvPr/>
        </p:nvPicPr>
        <p:blipFill>
          <a:blip r:embed="rId3">
            <a:extLst/>
          </a:blip>
          <a:srcRect l="5871" t="15096" r="5191" b="8649"/>
          <a:stretch>
            <a:fillRect/>
          </a:stretch>
        </p:blipFill>
        <p:spPr>
          <a:xfrm>
            <a:off x="223735" y="6072245"/>
            <a:ext cx="2188026" cy="785755"/>
          </a:xfrm>
          <a:prstGeom prst="rect">
            <a:avLst/>
          </a:prstGeom>
          <a:ln w="12700">
            <a:miter lim="400000"/>
          </a:ln>
        </p:spPr>
      </p:pic>
      <p:pic>
        <p:nvPicPr>
          <p:cNvPr id="369" name="Picture 2" descr="Picture 2"/>
          <p:cNvPicPr>
            <a:picLocks noChangeAspect="1"/>
          </p:cNvPicPr>
          <p:nvPr/>
        </p:nvPicPr>
        <p:blipFill>
          <a:blip r:embed="rId4">
            <a:extLst/>
          </a:blip>
          <a:stretch>
            <a:fillRect/>
          </a:stretch>
        </p:blipFill>
        <p:spPr>
          <a:xfrm>
            <a:off x="0" y="0"/>
            <a:ext cx="9144000" cy="6858000"/>
          </a:xfrm>
          <a:prstGeom prst="rect">
            <a:avLst/>
          </a:prstGeom>
          <a:ln w="12700">
            <a:miter lim="400000"/>
          </a:ln>
        </p:spPr>
      </p:pic>
      <p:pic>
        <p:nvPicPr>
          <p:cNvPr id="370"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371" name="Slide Number"/>
          <p:cNvSpPr txBox="1">
            <a:spLocks noGrp="1"/>
          </p:cNvSpPr>
          <p:nvPr>
            <p:ph type="sldNum" sz="quarter" idx="2"/>
          </p:nvPr>
        </p:nvSpPr>
        <p:spPr>
          <a:xfrm>
            <a:off x="8647115" y="188639"/>
            <a:ext cx="245365" cy="240286"/>
          </a:xfrm>
          <a:prstGeom prst="rect">
            <a:avLst/>
          </a:prstGeom>
        </p:spPr>
        <p:txBody>
          <a:bodyPr anchor="t"/>
          <a:lstStyle>
            <a:lvl1pPr>
              <a:defRPr sz="1000">
                <a:solidFill>
                  <a:schemeClr val="accent4"/>
                </a:solidFill>
              </a:defRPr>
            </a:lvl1pPr>
          </a:lstStyle>
          <a:p>
            <a:fld id="{86CB4B4D-7CA3-9044-876B-883B54F8677D}" type="slidenum">
              <a:rPr>
                <a:solidFill>
                  <a:srgbClr val="808080"/>
                </a:solidFill>
              </a:rPr>
              <a:pPr/>
              <a:t>‹#›</a:t>
            </a:fld>
            <a:endParaRPr>
              <a:solidFill>
                <a:srgbClr val="808080"/>
              </a:solidFill>
            </a:endParaRPr>
          </a:p>
        </p:txBody>
      </p:sp>
    </p:spTree>
    <p:extLst>
      <p:ext uri="{BB962C8B-B14F-4D97-AF65-F5344CB8AC3E}">
        <p14:creationId xmlns:p14="http://schemas.microsoft.com/office/powerpoint/2010/main" val="236762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96" name="Title Text"/>
          <p:cNvSpPr txBox="1">
            <a:spLocks noGrp="1"/>
          </p:cNvSpPr>
          <p:nvPr>
            <p:ph type="title"/>
          </p:nvPr>
        </p:nvSpPr>
        <p:spPr>
          <a:xfrm>
            <a:off x="628650" y="365125"/>
            <a:ext cx="7886700" cy="1325564"/>
          </a:xfrm>
          <a:prstGeom prst="rect">
            <a:avLst/>
          </a:prstGeom>
        </p:spPr>
        <p:txBody>
          <a:bodyPr>
            <a:normAutofit/>
          </a:bodyPr>
          <a:lstStyle>
            <a:lvl1pPr indent="0">
              <a:lnSpc>
                <a:spcPct val="90000"/>
              </a:lnSpc>
              <a:defRPr sz="4400" b="0">
                <a:solidFill>
                  <a:srgbClr val="000000"/>
                </a:solidFill>
              </a:defRPr>
            </a:lvl1pPr>
          </a:lstStyle>
          <a:p>
            <a:r>
              <a:t>Title Text</a:t>
            </a:r>
          </a:p>
        </p:txBody>
      </p:sp>
      <p:sp>
        <p:nvSpPr>
          <p:cNvPr id="397"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ClrTx/>
              <a:buFont typeface="Helvetica Neue"/>
              <a:defRPr sz="2800" i="0">
                <a:solidFill>
                  <a:srgbClr val="000000"/>
                </a:solidFill>
              </a:defRPr>
            </a:lvl1pPr>
            <a:lvl2pPr marL="723900" indent="-266700">
              <a:lnSpc>
                <a:spcPct val="90000"/>
              </a:lnSpc>
              <a:spcBef>
                <a:spcPts val="1000"/>
              </a:spcBef>
              <a:buClrTx/>
              <a:buFont typeface="Helvetica Neue"/>
              <a:defRPr sz="2800" i="0">
                <a:solidFill>
                  <a:srgbClr val="000000"/>
                </a:solidFill>
              </a:defRPr>
            </a:lvl2pPr>
            <a:lvl3pPr marL="1234439" indent="-320039">
              <a:lnSpc>
                <a:spcPct val="90000"/>
              </a:lnSpc>
              <a:spcBef>
                <a:spcPts val="1000"/>
              </a:spcBef>
              <a:buClrTx/>
              <a:buSzPct val="100000"/>
              <a:buFont typeface="Helvetica Neue"/>
              <a:buChar char="•"/>
              <a:defRPr sz="2800" i="0">
                <a:solidFill>
                  <a:srgbClr val="000000"/>
                </a:solidFill>
              </a:defRPr>
            </a:lvl3pPr>
            <a:lvl4pPr marL="1727200" indent="-355600">
              <a:lnSpc>
                <a:spcPct val="90000"/>
              </a:lnSpc>
              <a:spcBef>
                <a:spcPts val="1000"/>
              </a:spcBef>
              <a:buClrTx/>
              <a:buFont typeface="Helvetica Neue"/>
              <a:buChar char="•"/>
              <a:defRPr sz="2800" i="0">
                <a:solidFill>
                  <a:srgbClr val="000000"/>
                </a:solidFill>
              </a:defRPr>
            </a:lvl4pPr>
            <a:lvl5pPr marL="2184400" indent="-355600">
              <a:lnSpc>
                <a:spcPct val="90000"/>
              </a:lnSpc>
              <a:spcBef>
                <a:spcPts val="1000"/>
              </a:spcBef>
              <a:buClrTx/>
              <a:buFont typeface="Helvetica Neue"/>
              <a:buChar char="•"/>
              <a:defRPr sz="280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398"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4293226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05" name="Title Text"/>
          <p:cNvSpPr txBox="1">
            <a:spLocks noGrp="1"/>
          </p:cNvSpPr>
          <p:nvPr>
            <p:ph type="title"/>
          </p:nvPr>
        </p:nvSpPr>
        <p:spPr>
          <a:xfrm>
            <a:off x="623887" y="1709739"/>
            <a:ext cx="7886701" cy="2852737"/>
          </a:xfrm>
          <a:prstGeom prst="rect">
            <a:avLst/>
          </a:prstGeom>
        </p:spPr>
        <p:txBody>
          <a:bodyPr anchor="b">
            <a:normAutofit/>
          </a:bodyPr>
          <a:lstStyle>
            <a:lvl1pPr indent="0">
              <a:lnSpc>
                <a:spcPct val="90000"/>
              </a:lnSpc>
              <a:defRPr sz="6000" b="0">
                <a:solidFill>
                  <a:srgbClr val="000000"/>
                </a:solidFill>
              </a:defRPr>
            </a:lvl1pPr>
          </a:lstStyle>
          <a:p>
            <a:r>
              <a:t>Title Text</a:t>
            </a:r>
          </a:p>
        </p:txBody>
      </p:sp>
      <p:sp>
        <p:nvSpPr>
          <p:cNvPr id="406"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ClrTx/>
              <a:buSzTx/>
              <a:buNone/>
              <a:defRPr i="0">
                <a:solidFill>
                  <a:srgbClr val="888888"/>
                </a:solidFill>
              </a:defRPr>
            </a:lvl1pPr>
            <a:lvl2pPr marL="0" indent="457200">
              <a:lnSpc>
                <a:spcPct val="90000"/>
              </a:lnSpc>
              <a:spcBef>
                <a:spcPts val="1000"/>
              </a:spcBef>
              <a:buClrTx/>
              <a:buSzTx/>
              <a:buNone/>
              <a:defRPr i="0">
                <a:solidFill>
                  <a:srgbClr val="888888"/>
                </a:solidFill>
              </a:defRPr>
            </a:lvl2pPr>
            <a:lvl3pPr>
              <a:lnSpc>
                <a:spcPct val="90000"/>
              </a:lnSpc>
              <a:spcBef>
                <a:spcPts val="1000"/>
              </a:spcBef>
              <a:buClrTx/>
              <a:defRPr i="0">
                <a:solidFill>
                  <a:srgbClr val="888888"/>
                </a:solidFill>
              </a:defRPr>
            </a:lvl3pPr>
            <a:lvl4pPr marL="0" indent="1371600">
              <a:lnSpc>
                <a:spcPct val="90000"/>
              </a:lnSpc>
              <a:spcBef>
                <a:spcPts val="1000"/>
              </a:spcBef>
              <a:buClrTx/>
              <a:buSzTx/>
              <a:buNone/>
              <a:defRPr i="0">
                <a:solidFill>
                  <a:srgbClr val="888888"/>
                </a:solidFill>
              </a:defRPr>
            </a:lvl4pPr>
            <a:lvl5pPr marL="0" indent="1828800">
              <a:lnSpc>
                <a:spcPct val="90000"/>
              </a:lnSpc>
              <a:spcBef>
                <a:spcPts val="1000"/>
              </a:spcBef>
              <a:buClrTx/>
              <a:buSzTx/>
              <a:buNone/>
              <a:defRPr i="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07"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2662419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14" name="Title Text"/>
          <p:cNvSpPr txBox="1">
            <a:spLocks noGrp="1"/>
          </p:cNvSpPr>
          <p:nvPr>
            <p:ph type="title"/>
          </p:nvPr>
        </p:nvSpPr>
        <p:spPr>
          <a:xfrm>
            <a:off x="628650" y="365125"/>
            <a:ext cx="7886700" cy="1325564"/>
          </a:xfrm>
          <a:prstGeom prst="rect">
            <a:avLst/>
          </a:prstGeom>
        </p:spPr>
        <p:txBody>
          <a:bodyPr>
            <a:normAutofit/>
          </a:bodyPr>
          <a:lstStyle>
            <a:lvl1pPr indent="0">
              <a:lnSpc>
                <a:spcPct val="90000"/>
              </a:lnSpc>
              <a:defRPr sz="4400" b="0">
                <a:solidFill>
                  <a:srgbClr val="000000"/>
                </a:solidFill>
              </a:defRPr>
            </a:lvl1pPr>
          </a:lstStyle>
          <a:p>
            <a:r>
              <a:t>Title Text</a:t>
            </a:r>
          </a:p>
        </p:txBody>
      </p:sp>
      <p:sp>
        <p:nvSpPr>
          <p:cNvPr id="415"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ClrTx/>
              <a:buFont typeface="Helvetica Neue"/>
              <a:defRPr sz="2800" i="0">
                <a:solidFill>
                  <a:srgbClr val="000000"/>
                </a:solidFill>
              </a:defRPr>
            </a:lvl1pPr>
            <a:lvl2pPr marL="723900" indent="-266700">
              <a:lnSpc>
                <a:spcPct val="90000"/>
              </a:lnSpc>
              <a:spcBef>
                <a:spcPts val="1000"/>
              </a:spcBef>
              <a:buClrTx/>
              <a:buFont typeface="Helvetica Neue"/>
              <a:defRPr sz="2800" i="0">
                <a:solidFill>
                  <a:srgbClr val="000000"/>
                </a:solidFill>
              </a:defRPr>
            </a:lvl2pPr>
            <a:lvl3pPr marL="1234439" indent="-320039">
              <a:lnSpc>
                <a:spcPct val="90000"/>
              </a:lnSpc>
              <a:spcBef>
                <a:spcPts val="1000"/>
              </a:spcBef>
              <a:buClrTx/>
              <a:buSzPct val="100000"/>
              <a:buFont typeface="Helvetica Neue"/>
              <a:buChar char="•"/>
              <a:defRPr sz="2800" i="0">
                <a:solidFill>
                  <a:srgbClr val="000000"/>
                </a:solidFill>
              </a:defRPr>
            </a:lvl3pPr>
            <a:lvl4pPr marL="1727200" indent="-355600">
              <a:lnSpc>
                <a:spcPct val="90000"/>
              </a:lnSpc>
              <a:spcBef>
                <a:spcPts val="1000"/>
              </a:spcBef>
              <a:buClrTx/>
              <a:buFont typeface="Helvetica Neue"/>
              <a:buChar char="•"/>
              <a:defRPr sz="2800" i="0">
                <a:solidFill>
                  <a:srgbClr val="000000"/>
                </a:solidFill>
              </a:defRPr>
            </a:lvl4pPr>
            <a:lvl5pPr marL="2184400" indent="-355600">
              <a:lnSpc>
                <a:spcPct val="90000"/>
              </a:lnSpc>
              <a:spcBef>
                <a:spcPts val="1000"/>
              </a:spcBef>
              <a:buClrTx/>
              <a:buFont typeface="Helvetica Neue"/>
              <a:buChar char="•"/>
              <a:defRPr sz="280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16"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1185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23" name="Title Text"/>
          <p:cNvSpPr txBox="1">
            <a:spLocks noGrp="1"/>
          </p:cNvSpPr>
          <p:nvPr>
            <p:ph type="title"/>
          </p:nvPr>
        </p:nvSpPr>
        <p:spPr>
          <a:xfrm>
            <a:off x="629841" y="365125"/>
            <a:ext cx="7886701" cy="1325564"/>
          </a:xfrm>
          <a:prstGeom prst="rect">
            <a:avLst/>
          </a:prstGeom>
        </p:spPr>
        <p:txBody>
          <a:bodyPr>
            <a:normAutofit/>
          </a:bodyPr>
          <a:lstStyle>
            <a:lvl1pPr indent="0">
              <a:lnSpc>
                <a:spcPct val="90000"/>
              </a:lnSpc>
              <a:defRPr sz="4400" b="0">
                <a:solidFill>
                  <a:srgbClr val="000000"/>
                </a:solidFill>
              </a:defRPr>
            </a:lvl1pPr>
          </a:lstStyle>
          <a:p>
            <a:r>
              <a:t>Title Text</a:t>
            </a:r>
          </a:p>
        </p:txBody>
      </p:sp>
      <p:sp>
        <p:nvSpPr>
          <p:cNvPr id="424"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ClrTx/>
              <a:buSzTx/>
              <a:buNone/>
              <a:defRPr b="1" i="0">
                <a:solidFill>
                  <a:srgbClr val="000000"/>
                </a:solidFill>
              </a:defRPr>
            </a:lvl1pPr>
            <a:lvl2pPr marL="0" indent="457200">
              <a:lnSpc>
                <a:spcPct val="90000"/>
              </a:lnSpc>
              <a:spcBef>
                <a:spcPts val="1000"/>
              </a:spcBef>
              <a:buClrTx/>
              <a:buSzTx/>
              <a:buNone/>
              <a:defRPr b="1" i="0">
                <a:solidFill>
                  <a:srgbClr val="000000"/>
                </a:solidFill>
              </a:defRPr>
            </a:lvl2pPr>
            <a:lvl3pPr>
              <a:lnSpc>
                <a:spcPct val="90000"/>
              </a:lnSpc>
              <a:spcBef>
                <a:spcPts val="1000"/>
              </a:spcBef>
              <a:buClrTx/>
              <a:defRPr b="1" i="0">
                <a:solidFill>
                  <a:srgbClr val="000000"/>
                </a:solidFill>
              </a:defRPr>
            </a:lvl3pPr>
            <a:lvl4pPr marL="0" indent="1371600">
              <a:lnSpc>
                <a:spcPct val="90000"/>
              </a:lnSpc>
              <a:spcBef>
                <a:spcPts val="1000"/>
              </a:spcBef>
              <a:buClrTx/>
              <a:buSzTx/>
              <a:buNone/>
              <a:defRPr b="1" i="0">
                <a:solidFill>
                  <a:srgbClr val="000000"/>
                </a:solidFill>
              </a:defRPr>
            </a:lvl4pPr>
            <a:lvl5pPr marL="0" indent="1828800">
              <a:lnSpc>
                <a:spcPct val="90000"/>
              </a:lnSpc>
              <a:spcBef>
                <a:spcPts val="1000"/>
              </a:spcBef>
              <a:buClrTx/>
              <a:buSzTx/>
              <a:buNone/>
              <a:defRPr b="1"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25" name="Text Placeholder 4"/>
          <p:cNvSpPr>
            <a:spLocks noGrp="1"/>
          </p:cNvSpPr>
          <p:nvPr>
            <p:ph type="body" sz="quarter" idx="13"/>
          </p:nvPr>
        </p:nvSpPr>
        <p:spPr>
          <a:xfrm>
            <a:off x="4629150" y="1681163"/>
            <a:ext cx="3887392" cy="823913"/>
          </a:xfrm>
          <a:prstGeom prst="rect">
            <a:avLst/>
          </a:prstGeom>
        </p:spPr>
        <p:txBody>
          <a:bodyPr anchor="b">
            <a:normAutofit/>
          </a:bodyPr>
          <a:lstStyle/>
          <a:p>
            <a:pPr marL="0" indent="0">
              <a:lnSpc>
                <a:spcPct val="90000"/>
              </a:lnSpc>
              <a:spcBef>
                <a:spcPts val="1000"/>
              </a:spcBef>
              <a:buClrTx/>
              <a:buSzTx/>
              <a:buNone/>
              <a:defRPr b="1" i="0">
                <a:solidFill>
                  <a:srgbClr val="000000"/>
                </a:solidFill>
              </a:defRPr>
            </a:pPr>
            <a:endParaRPr/>
          </a:p>
        </p:txBody>
      </p:sp>
      <p:sp>
        <p:nvSpPr>
          <p:cNvPr id="426"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1903949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33" name="Title Text"/>
          <p:cNvSpPr txBox="1">
            <a:spLocks noGrp="1"/>
          </p:cNvSpPr>
          <p:nvPr>
            <p:ph type="title"/>
          </p:nvPr>
        </p:nvSpPr>
        <p:spPr>
          <a:xfrm>
            <a:off x="628650" y="365125"/>
            <a:ext cx="7886700" cy="1325564"/>
          </a:xfrm>
          <a:prstGeom prst="rect">
            <a:avLst/>
          </a:prstGeom>
        </p:spPr>
        <p:txBody>
          <a:bodyPr>
            <a:normAutofit/>
          </a:bodyPr>
          <a:lstStyle>
            <a:lvl1pPr indent="0">
              <a:lnSpc>
                <a:spcPct val="90000"/>
              </a:lnSpc>
              <a:defRPr sz="4400" b="0">
                <a:solidFill>
                  <a:srgbClr val="000000"/>
                </a:solidFill>
              </a:defRPr>
            </a:lvl1pPr>
          </a:lstStyle>
          <a:p>
            <a:r>
              <a:t>Title Text</a:t>
            </a:r>
          </a:p>
        </p:txBody>
      </p:sp>
      <p:sp>
        <p:nvSpPr>
          <p:cNvPr id="434"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2544429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41"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156474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448" name="Title Text"/>
          <p:cNvSpPr txBox="1">
            <a:spLocks noGrp="1"/>
          </p:cNvSpPr>
          <p:nvPr>
            <p:ph type="title"/>
          </p:nvPr>
        </p:nvSpPr>
        <p:spPr>
          <a:xfrm>
            <a:off x="629841" y="457200"/>
            <a:ext cx="2949178" cy="1600200"/>
          </a:xfrm>
          <a:prstGeom prst="rect">
            <a:avLst/>
          </a:prstGeom>
        </p:spPr>
        <p:txBody>
          <a:bodyPr anchor="b">
            <a:normAutofit/>
          </a:bodyPr>
          <a:lstStyle>
            <a:lvl1pPr indent="0">
              <a:lnSpc>
                <a:spcPct val="90000"/>
              </a:lnSpc>
              <a:defRPr sz="3200" b="0">
                <a:solidFill>
                  <a:srgbClr val="000000"/>
                </a:solidFill>
              </a:defRPr>
            </a:lvl1pPr>
          </a:lstStyle>
          <a:p>
            <a:r>
              <a:t>Title Text</a:t>
            </a:r>
          </a:p>
        </p:txBody>
      </p:sp>
      <p:sp>
        <p:nvSpPr>
          <p:cNvPr id="449"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ClrTx/>
              <a:buFont typeface="Helvetica Neue"/>
              <a:defRPr sz="3200" i="0">
                <a:solidFill>
                  <a:srgbClr val="000000"/>
                </a:solidFill>
              </a:defRPr>
            </a:lvl1pPr>
            <a:lvl2pPr marL="718457" indent="-261257">
              <a:lnSpc>
                <a:spcPct val="90000"/>
              </a:lnSpc>
              <a:spcBef>
                <a:spcPts val="1000"/>
              </a:spcBef>
              <a:buClrTx/>
              <a:buFont typeface="Helvetica Neue"/>
              <a:defRPr sz="3200" i="0">
                <a:solidFill>
                  <a:srgbClr val="000000"/>
                </a:solidFill>
              </a:defRPr>
            </a:lvl2pPr>
            <a:lvl3pPr marL="1219200" indent="-304800">
              <a:lnSpc>
                <a:spcPct val="90000"/>
              </a:lnSpc>
              <a:spcBef>
                <a:spcPts val="1000"/>
              </a:spcBef>
              <a:buClrTx/>
              <a:buSzPct val="100000"/>
              <a:buFont typeface="Helvetica Neue"/>
              <a:buChar char="•"/>
              <a:defRPr sz="3200" i="0">
                <a:solidFill>
                  <a:srgbClr val="000000"/>
                </a:solidFill>
              </a:defRPr>
            </a:lvl3pPr>
            <a:lvl4pPr marL="1737360" indent="-365760">
              <a:lnSpc>
                <a:spcPct val="90000"/>
              </a:lnSpc>
              <a:spcBef>
                <a:spcPts val="1000"/>
              </a:spcBef>
              <a:buClrTx/>
              <a:buFont typeface="Helvetica Neue"/>
              <a:buChar char="•"/>
              <a:defRPr sz="3200" i="0">
                <a:solidFill>
                  <a:srgbClr val="000000"/>
                </a:solidFill>
              </a:defRPr>
            </a:lvl4pPr>
            <a:lvl5pPr marL="2194560" indent="-365760">
              <a:lnSpc>
                <a:spcPct val="90000"/>
              </a:lnSpc>
              <a:spcBef>
                <a:spcPts val="1000"/>
              </a:spcBef>
              <a:buClrTx/>
              <a:buFont typeface="Helvetica Neue"/>
              <a:buChar char="•"/>
              <a:defRPr sz="320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50" name="Text Placeholder 3"/>
          <p:cNvSpPr>
            <a:spLocks noGrp="1"/>
          </p:cNvSpPr>
          <p:nvPr>
            <p:ph type="body" sz="quarter" idx="13"/>
          </p:nvPr>
        </p:nvSpPr>
        <p:spPr>
          <a:xfrm>
            <a:off x="629840" y="2057400"/>
            <a:ext cx="2949180" cy="3811588"/>
          </a:xfrm>
          <a:prstGeom prst="rect">
            <a:avLst/>
          </a:prstGeom>
        </p:spPr>
        <p:txBody>
          <a:bodyPr>
            <a:normAutofit/>
          </a:bodyPr>
          <a:lstStyle/>
          <a:p>
            <a:pPr marL="0" indent="0">
              <a:lnSpc>
                <a:spcPct val="90000"/>
              </a:lnSpc>
              <a:spcBef>
                <a:spcPts val="1000"/>
              </a:spcBef>
              <a:buClrTx/>
              <a:buSzTx/>
              <a:buNone/>
              <a:defRPr sz="1600" i="0">
                <a:solidFill>
                  <a:srgbClr val="000000"/>
                </a:solidFill>
              </a:defRPr>
            </a:pPr>
            <a:endParaRPr/>
          </a:p>
        </p:txBody>
      </p:sp>
      <p:sp>
        <p:nvSpPr>
          <p:cNvPr id="451"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3600725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58" name="Title Text"/>
          <p:cNvSpPr txBox="1">
            <a:spLocks noGrp="1"/>
          </p:cNvSpPr>
          <p:nvPr>
            <p:ph type="title"/>
          </p:nvPr>
        </p:nvSpPr>
        <p:spPr>
          <a:xfrm>
            <a:off x="629841" y="457200"/>
            <a:ext cx="2949178" cy="1600200"/>
          </a:xfrm>
          <a:prstGeom prst="rect">
            <a:avLst/>
          </a:prstGeom>
        </p:spPr>
        <p:txBody>
          <a:bodyPr anchor="b">
            <a:normAutofit/>
          </a:bodyPr>
          <a:lstStyle>
            <a:lvl1pPr indent="0">
              <a:lnSpc>
                <a:spcPct val="90000"/>
              </a:lnSpc>
              <a:defRPr sz="3200" b="0">
                <a:solidFill>
                  <a:srgbClr val="000000"/>
                </a:solidFill>
              </a:defRPr>
            </a:lvl1pPr>
          </a:lstStyle>
          <a:p>
            <a:r>
              <a:t>Title Text</a:t>
            </a:r>
          </a:p>
        </p:txBody>
      </p:sp>
      <p:sp>
        <p:nvSpPr>
          <p:cNvPr id="459" name="Picture Placeholder 2"/>
          <p:cNvSpPr>
            <a:spLocks noGrp="1"/>
          </p:cNvSpPr>
          <p:nvPr>
            <p:ph type="pic" sz="half" idx="13"/>
          </p:nvPr>
        </p:nvSpPr>
        <p:spPr>
          <a:xfrm>
            <a:off x="3887391" y="987425"/>
            <a:ext cx="4629151" cy="4873626"/>
          </a:xfrm>
          <a:prstGeom prst="rect">
            <a:avLst/>
          </a:prstGeom>
        </p:spPr>
        <p:txBody>
          <a:bodyPr lIns="91439" rIns="91439"/>
          <a:lstStyle/>
          <a:p>
            <a:endParaRPr/>
          </a:p>
        </p:txBody>
      </p:sp>
      <p:sp>
        <p:nvSpPr>
          <p:cNvPr id="460"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ClrTx/>
              <a:buSzTx/>
              <a:buNone/>
              <a:defRPr sz="1600" i="0">
                <a:solidFill>
                  <a:srgbClr val="000000"/>
                </a:solidFill>
              </a:defRPr>
            </a:lvl1pPr>
            <a:lvl2pPr marL="0" indent="457200">
              <a:lnSpc>
                <a:spcPct val="90000"/>
              </a:lnSpc>
              <a:spcBef>
                <a:spcPts val="1000"/>
              </a:spcBef>
              <a:buClrTx/>
              <a:buSzTx/>
              <a:buNone/>
              <a:defRPr sz="1600" i="0">
                <a:solidFill>
                  <a:srgbClr val="000000"/>
                </a:solidFill>
              </a:defRPr>
            </a:lvl2pPr>
            <a:lvl3pPr>
              <a:lnSpc>
                <a:spcPct val="90000"/>
              </a:lnSpc>
              <a:spcBef>
                <a:spcPts val="1000"/>
              </a:spcBef>
              <a:buClrTx/>
              <a:defRPr sz="1600" i="0">
                <a:solidFill>
                  <a:srgbClr val="000000"/>
                </a:solidFill>
              </a:defRPr>
            </a:lvl3pPr>
            <a:lvl4pPr marL="0" indent="1371600">
              <a:lnSpc>
                <a:spcPct val="90000"/>
              </a:lnSpc>
              <a:spcBef>
                <a:spcPts val="1000"/>
              </a:spcBef>
              <a:buClrTx/>
              <a:buSzTx/>
              <a:buNone/>
              <a:defRPr sz="1600" i="0">
                <a:solidFill>
                  <a:srgbClr val="000000"/>
                </a:solidFill>
              </a:defRPr>
            </a:lvl4pPr>
            <a:lvl5pPr marL="0" indent="1828800">
              <a:lnSpc>
                <a:spcPct val="90000"/>
              </a:lnSpc>
              <a:spcBef>
                <a:spcPts val="1000"/>
              </a:spcBef>
              <a:buClrTx/>
              <a:buSzTx/>
              <a:buNone/>
              <a:defRPr sz="160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61"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251020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628650" y="365125"/>
            <a:ext cx="7886700" cy="1325564"/>
          </a:xfrm>
          <a:prstGeom prst="rect">
            <a:avLst/>
          </a:prstGeom>
        </p:spPr>
        <p:txBody>
          <a:bodyPr>
            <a:normAutofit/>
          </a:bodyPr>
          <a:lstStyle>
            <a:lvl1pPr indent="0">
              <a:lnSpc>
                <a:spcPct val="90000"/>
              </a:lnSpc>
              <a:defRPr sz="4400" b="0">
                <a:solidFill>
                  <a:srgbClr val="000000"/>
                </a:solidFill>
              </a:defRPr>
            </a:lvl1pPr>
          </a:lstStyle>
          <a:p>
            <a:r>
              <a:t>Title Text</a:t>
            </a:r>
          </a:p>
        </p:txBody>
      </p:sp>
      <p:sp>
        <p:nvSpPr>
          <p:cNvPr id="469"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ClrTx/>
              <a:buFont typeface="Helvetica Neue"/>
              <a:defRPr sz="2800" i="0">
                <a:solidFill>
                  <a:srgbClr val="000000"/>
                </a:solidFill>
              </a:defRPr>
            </a:lvl1pPr>
            <a:lvl2pPr marL="723900" indent="-266700">
              <a:lnSpc>
                <a:spcPct val="90000"/>
              </a:lnSpc>
              <a:spcBef>
                <a:spcPts val="1000"/>
              </a:spcBef>
              <a:buClrTx/>
              <a:buFont typeface="Helvetica Neue"/>
              <a:defRPr sz="2800" i="0">
                <a:solidFill>
                  <a:srgbClr val="000000"/>
                </a:solidFill>
              </a:defRPr>
            </a:lvl2pPr>
            <a:lvl3pPr marL="1234439" indent="-320039">
              <a:lnSpc>
                <a:spcPct val="90000"/>
              </a:lnSpc>
              <a:spcBef>
                <a:spcPts val="1000"/>
              </a:spcBef>
              <a:buClrTx/>
              <a:buSzPct val="100000"/>
              <a:buFont typeface="Helvetica Neue"/>
              <a:buChar char="•"/>
              <a:defRPr sz="2800" i="0">
                <a:solidFill>
                  <a:srgbClr val="000000"/>
                </a:solidFill>
              </a:defRPr>
            </a:lvl3pPr>
            <a:lvl4pPr marL="1727200" indent="-355600">
              <a:lnSpc>
                <a:spcPct val="90000"/>
              </a:lnSpc>
              <a:spcBef>
                <a:spcPts val="1000"/>
              </a:spcBef>
              <a:buClrTx/>
              <a:buFont typeface="Helvetica Neue"/>
              <a:buChar char="•"/>
              <a:defRPr sz="2800" i="0">
                <a:solidFill>
                  <a:srgbClr val="000000"/>
                </a:solidFill>
              </a:defRPr>
            </a:lvl4pPr>
            <a:lvl5pPr marL="2184400" indent="-355600">
              <a:lnSpc>
                <a:spcPct val="90000"/>
              </a:lnSpc>
              <a:spcBef>
                <a:spcPts val="1000"/>
              </a:spcBef>
              <a:buClrTx/>
              <a:buFont typeface="Helvetica Neue"/>
              <a:buChar char="•"/>
              <a:defRPr sz="280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70"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1128192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77" name="Title Text"/>
          <p:cNvSpPr txBox="1">
            <a:spLocks noGrp="1"/>
          </p:cNvSpPr>
          <p:nvPr>
            <p:ph type="title"/>
          </p:nvPr>
        </p:nvSpPr>
        <p:spPr>
          <a:xfrm>
            <a:off x="6543675" y="365125"/>
            <a:ext cx="1971675" cy="5811838"/>
          </a:xfrm>
          <a:prstGeom prst="rect">
            <a:avLst/>
          </a:prstGeom>
        </p:spPr>
        <p:txBody>
          <a:bodyPr>
            <a:normAutofit/>
          </a:bodyPr>
          <a:lstStyle>
            <a:lvl1pPr indent="0">
              <a:lnSpc>
                <a:spcPct val="90000"/>
              </a:lnSpc>
              <a:defRPr sz="4400" b="0">
                <a:solidFill>
                  <a:srgbClr val="000000"/>
                </a:solidFill>
              </a:defRPr>
            </a:lvl1pPr>
          </a:lstStyle>
          <a:p>
            <a:r>
              <a:t>Title Text</a:t>
            </a:r>
          </a:p>
        </p:txBody>
      </p:sp>
      <p:sp>
        <p:nvSpPr>
          <p:cNvPr id="478" name="Body Level One…"/>
          <p:cNvSpPr txBox="1">
            <a:spLocks noGrp="1"/>
          </p:cNvSpPr>
          <p:nvPr>
            <p:ph type="body" idx="1"/>
          </p:nvPr>
        </p:nvSpPr>
        <p:spPr>
          <a:xfrm>
            <a:off x="628650" y="365125"/>
            <a:ext cx="5800725" cy="5811838"/>
          </a:xfrm>
          <a:prstGeom prst="rect">
            <a:avLst/>
          </a:prstGeom>
        </p:spPr>
        <p:txBody>
          <a:bodyPr>
            <a:normAutofit/>
          </a:bodyPr>
          <a:lstStyle>
            <a:lvl1pPr marL="228600" indent="-228600">
              <a:lnSpc>
                <a:spcPct val="90000"/>
              </a:lnSpc>
              <a:spcBef>
                <a:spcPts val="1000"/>
              </a:spcBef>
              <a:buClrTx/>
              <a:buFont typeface="Helvetica Neue"/>
              <a:defRPr sz="2800" i="0">
                <a:solidFill>
                  <a:srgbClr val="000000"/>
                </a:solidFill>
              </a:defRPr>
            </a:lvl1pPr>
            <a:lvl2pPr marL="723900" indent="-266700">
              <a:lnSpc>
                <a:spcPct val="90000"/>
              </a:lnSpc>
              <a:spcBef>
                <a:spcPts val="1000"/>
              </a:spcBef>
              <a:buClrTx/>
              <a:buFont typeface="Helvetica Neue"/>
              <a:defRPr sz="2800" i="0">
                <a:solidFill>
                  <a:srgbClr val="000000"/>
                </a:solidFill>
              </a:defRPr>
            </a:lvl2pPr>
            <a:lvl3pPr marL="1234439" indent="-320039">
              <a:lnSpc>
                <a:spcPct val="90000"/>
              </a:lnSpc>
              <a:spcBef>
                <a:spcPts val="1000"/>
              </a:spcBef>
              <a:buClrTx/>
              <a:buSzPct val="100000"/>
              <a:buFont typeface="Helvetica Neue"/>
              <a:buChar char="•"/>
              <a:defRPr sz="2800" i="0">
                <a:solidFill>
                  <a:srgbClr val="000000"/>
                </a:solidFill>
              </a:defRPr>
            </a:lvl3pPr>
            <a:lvl4pPr marL="1727200" indent="-355600">
              <a:lnSpc>
                <a:spcPct val="90000"/>
              </a:lnSpc>
              <a:spcBef>
                <a:spcPts val="1000"/>
              </a:spcBef>
              <a:buClrTx/>
              <a:buFont typeface="Helvetica Neue"/>
              <a:buChar char="•"/>
              <a:defRPr sz="2800" i="0">
                <a:solidFill>
                  <a:srgbClr val="000000"/>
                </a:solidFill>
              </a:defRPr>
            </a:lvl4pPr>
            <a:lvl5pPr marL="2184400" indent="-355600">
              <a:lnSpc>
                <a:spcPct val="90000"/>
              </a:lnSpc>
              <a:spcBef>
                <a:spcPts val="1000"/>
              </a:spcBef>
              <a:buClrTx/>
              <a:buFont typeface="Helvetica Neue"/>
              <a:buChar char="•"/>
              <a:defRPr sz="280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79" name="Slide Number"/>
          <p:cNvSpPr txBox="1">
            <a:spLocks noGrp="1"/>
          </p:cNvSpPr>
          <p:nvPr>
            <p:ph type="sldNum" sz="quarter" idx="2"/>
          </p:nvPr>
        </p:nvSpPr>
        <p:spPr>
          <a:xfrm>
            <a:off x="8241741" y="6406427"/>
            <a:ext cx="273609" cy="264974"/>
          </a:xfrm>
          <a:prstGeom prst="rect">
            <a:avLst/>
          </a:prstGeom>
        </p:spPr>
        <p:txBody>
          <a:bodyPr/>
          <a:lstStyle>
            <a:lvl1pPr>
              <a:defRPr>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31987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image" Target="../media/image2.png"/><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7.jpe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 id="2147483755" r:id="rId13"/>
    <p:sldLayoutId id="2147483756" r:id="rId14"/>
    <p:sldLayoutId id="2147483757" r:id="rId15"/>
    <p:sldLayoutId id="2147483759" r:id="rId16"/>
    <p:sldLayoutId id="2147483793" r:id="rId17"/>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Off val="44000"/>
          </a:schemeClr>
        </a:solidFill>
        <a:effectLst/>
      </p:bgPr>
    </p:bg>
    <p:spTree>
      <p:nvGrpSpPr>
        <p:cNvPr id="1" name=""/>
        <p:cNvGrpSpPr/>
        <p:nvPr/>
      </p:nvGrpSpPr>
      <p:grpSpPr>
        <a:xfrm>
          <a:off x="0" y="0"/>
          <a:ext cx="0" cy="0"/>
          <a:chOff x="0" y="0"/>
          <a:chExt cx="0" cy="0"/>
        </a:xfrm>
      </p:grpSpPr>
      <p:pic>
        <p:nvPicPr>
          <p:cNvPr id="2" name="Picture 17" descr="Picture 17"/>
          <p:cNvPicPr>
            <a:picLocks noChangeAspect="1"/>
          </p:cNvPicPr>
          <p:nvPr/>
        </p:nvPicPr>
        <p:blipFill>
          <a:blip r:embed="rId26">
            <a:extLst/>
          </a:blip>
          <a:stretch>
            <a:fillRect/>
          </a:stretch>
        </p:blipFill>
        <p:spPr>
          <a:xfrm>
            <a:off x="6577013" y="6145212"/>
            <a:ext cx="2243138" cy="596901"/>
          </a:xfrm>
          <a:prstGeom prst="rect">
            <a:avLst/>
          </a:prstGeom>
          <a:ln w="12700">
            <a:miter lim="400000"/>
          </a:ln>
        </p:spPr>
      </p:pic>
      <p:pic>
        <p:nvPicPr>
          <p:cNvPr id="3" name="Picture 6" descr="Picture 6"/>
          <p:cNvPicPr>
            <a:picLocks noChangeAspect="1"/>
          </p:cNvPicPr>
          <p:nvPr/>
        </p:nvPicPr>
        <p:blipFill>
          <a:blip r:embed="rId27">
            <a:extLst/>
          </a:blip>
          <a:srcRect l="5871" t="15096" r="5191" b="8649"/>
          <a:stretch>
            <a:fillRect/>
          </a:stretch>
        </p:blipFill>
        <p:spPr>
          <a:xfrm>
            <a:off x="223735" y="6072245"/>
            <a:ext cx="2188026" cy="785755"/>
          </a:xfrm>
          <a:prstGeom prst="rect">
            <a:avLst/>
          </a:prstGeom>
          <a:ln w="12700">
            <a:miter lim="400000"/>
          </a:ln>
        </p:spPr>
      </p:pic>
      <p:pic>
        <p:nvPicPr>
          <p:cNvPr id="4" name="Picture 3" descr="Picture 3"/>
          <p:cNvPicPr>
            <a:picLocks noChangeAspect="1"/>
          </p:cNvPicPr>
          <p:nvPr/>
        </p:nvPicPr>
        <p:blipFill>
          <a:blip r:embed="rId28">
            <a:extLst/>
          </a:blip>
          <a:srcRect b="14299"/>
          <a:stretch>
            <a:fillRect/>
          </a:stretch>
        </p:blipFill>
        <p:spPr>
          <a:xfrm>
            <a:off x="0" y="-1"/>
            <a:ext cx="9144000" cy="5877274"/>
          </a:xfrm>
          <a:prstGeom prst="rect">
            <a:avLst/>
          </a:prstGeom>
          <a:ln w="12700">
            <a:miter lim="400000"/>
          </a:ln>
        </p:spPr>
      </p:pic>
      <p:sp>
        <p:nvSpPr>
          <p:cNvPr id="5"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6"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a:solidFill>
                  <a:srgbClr val="0F5494"/>
                </a:solidFill>
              </a:defRPr>
            </a:lvl1pPr>
          </a:lstStyle>
          <a:p>
            <a:pPr fontAlgn="auto" hangingPunct="0">
              <a:spcBef>
                <a:spcPts val="0"/>
              </a:spcBef>
              <a:spcAft>
                <a:spcPts val="0"/>
              </a:spcAft>
            </a:pPr>
            <a:fld id="{86CB4B4D-7CA3-9044-876B-883B54F8677D}" type="slidenum">
              <a:rPr sz="1200" b="0" kern="0">
                <a:latin typeface="Helvetica Neue"/>
                <a:sym typeface="Helvetica Neue"/>
              </a:rPr>
              <a:pPr fontAlgn="auto" hangingPunct="0">
                <a:spcBef>
                  <a:spcPts val="0"/>
                </a:spcBef>
                <a:spcAft>
                  <a:spcPts val="0"/>
                </a:spcAft>
              </a:pPr>
              <a:t>‹#›</a:t>
            </a:fld>
            <a:endParaRPr sz="1200" b="0" kern="0">
              <a:latin typeface="Helvetica Neue"/>
              <a:sym typeface="Helvetica Neue"/>
            </a:endParaRPr>
          </a:p>
        </p:txBody>
      </p:sp>
    </p:spTree>
    <p:extLst>
      <p:ext uri="{BB962C8B-B14F-4D97-AF65-F5344CB8AC3E}">
        <p14:creationId xmlns:p14="http://schemas.microsoft.com/office/powerpoint/2010/main" val="29462263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mn-lt"/>
          <a:ea typeface="+mn-ea"/>
          <a:cs typeface="+mn-cs"/>
          <a:sym typeface="Helvetica Neue"/>
        </a:defRPr>
      </a:lvl1pPr>
      <a:lvl2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mn-lt"/>
          <a:ea typeface="+mn-ea"/>
          <a:cs typeface="+mn-cs"/>
          <a:sym typeface="Helvetica Neue"/>
        </a:defRPr>
      </a:lvl2pPr>
      <a:lvl3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mn-lt"/>
          <a:ea typeface="+mn-ea"/>
          <a:cs typeface="+mn-cs"/>
          <a:sym typeface="Helvetica Neue"/>
        </a:defRPr>
      </a:lvl3pPr>
      <a:lvl4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mn-lt"/>
          <a:ea typeface="+mn-ea"/>
          <a:cs typeface="+mn-cs"/>
          <a:sym typeface="Helvetica Neue"/>
        </a:defRPr>
      </a:lvl4pPr>
      <a:lvl5pPr marL="0"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mn-lt"/>
          <a:ea typeface="+mn-ea"/>
          <a:cs typeface="+mn-cs"/>
          <a:sym typeface="Helvetica Neue"/>
        </a:defRPr>
      </a:lvl5pPr>
      <a:lvl6pPr marL="0" marR="0" indent="8159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mn-lt"/>
          <a:ea typeface="+mn-ea"/>
          <a:cs typeface="+mn-cs"/>
          <a:sym typeface="Helvetica Neue"/>
        </a:defRPr>
      </a:lvl6pPr>
      <a:lvl7pPr marL="0" marR="0" indent="12731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mn-lt"/>
          <a:ea typeface="+mn-ea"/>
          <a:cs typeface="+mn-cs"/>
          <a:sym typeface="Helvetica Neue"/>
        </a:defRPr>
      </a:lvl7pPr>
      <a:lvl8pPr marL="0" marR="0" indent="17303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mn-lt"/>
          <a:ea typeface="+mn-ea"/>
          <a:cs typeface="+mn-cs"/>
          <a:sym typeface="Helvetica Neue"/>
        </a:defRPr>
      </a:lvl8pPr>
      <a:lvl9pPr marL="0" marR="0" indent="21875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mn-lt"/>
          <a:ea typeface="+mn-ea"/>
          <a:cs typeface="+mn-cs"/>
          <a:sym typeface="Helvetica Neue"/>
        </a:defRPr>
      </a:lvl9pPr>
    </p:titleStyle>
    <p:bodyStyle>
      <a:lvl1pPr marL="342900" marR="0" indent="-342900" algn="l" defTabSz="914400" rtl="0" latinLnBrk="0">
        <a:lnSpc>
          <a:spcPct val="100000"/>
        </a:lnSpc>
        <a:spcBef>
          <a:spcPts val="500"/>
        </a:spcBef>
        <a:spcAft>
          <a:spcPts val="0"/>
        </a:spcAft>
        <a:buClr>
          <a:schemeClr val="accent5">
            <a:lumOff val="44000"/>
          </a:schemeClr>
        </a:buClr>
        <a:buSzPct val="100000"/>
        <a:buFontTx/>
        <a:buChar char="•"/>
        <a:tabLst/>
        <a:defRPr sz="2400" b="0" i="1" u="none" strike="noStrike" cap="none" spc="0" baseline="0">
          <a:ln>
            <a:noFill/>
          </a:ln>
          <a:solidFill>
            <a:srgbClr val="0F5494"/>
          </a:solidFill>
          <a:uFillTx/>
          <a:latin typeface="+mn-lt"/>
          <a:ea typeface="+mn-ea"/>
          <a:cs typeface="+mn-cs"/>
          <a:sym typeface="Helvetica Neue"/>
        </a:defRPr>
      </a:lvl1pPr>
      <a:lvl2pPr marL="800100" marR="0" indent="-342900" algn="l" defTabSz="914400" rtl="0" latinLnBrk="0">
        <a:lnSpc>
          <a:spcPct val="100000"/>
        </a:lnSpc>
        <a:spcBef>
          <a:spcPts val="500"/>
        </a:spcBef>
        <a:spcAft>
          <a:spcPts val="0"/>
        </a:spcAft>
        <a:buClr>
          <a:schemeClr val="accent5">
            <a:lumOff val="44000"/>
          </a:schemeClr>
        </a:buClr>
        <a:buSzPct val="100000"/>
        <a:buFontTx/>
        <a:buChar char="•"/>
        <a:tabLst/>
        <a:defRPr sz="2400" b="0" i="1" u="none" strike="noStrike" cap="none" spc="0" baseline="0">
          <a:ln>
            <a:noFill/>
          </a:ln>
          <a:solidFill>
            <a:srgbClr val="0F5494"/>
          </a:solidFill>
          <a:uFillTx/>
          <a:latin typeface="+mn-lt"/>
          <a:ea typeface="+mn-ea"/>
          <a:cs typeface="+mn-cs"/>
          <a:sym typeface="Helvetica Neue"/>
        </a:defRPr>
      </a:lvl2pPr>
      <a:lvl3pPr marL="0" marR="0" indent="914400" algn="l" defTabSz="914400" rtl="0" latinLnBrk="0">
        <a:lnSpc>
          <a:spcPct val="100000"/>
        </a:lnSpc>
        <a:spcBef>
          <a:spcPts val="500"/>
        </a:spcBef>
        <a:spcAft>
          <a:spcPts val="0"/>
        </a:spcAft>
        <a:buClr>
          <a:schemeClr val="accent5">
            <a:lumOff val="44000"/>
          </a:schemeClr>
        </a:buClr>
        <a:buSzTx/>
        <a:buFontTx/>
        <a:buNone/>
        <a:tabLst/>
        <a:defRPr sz="2400" b="0" i="1" u="none" strike="noStrike" cap="none" spc="0" baseline="0">
          <a:ln>
            <a:noFill/>
          </a:ln>
          <a:solidFill>
            <a:srgbClr val="0F5494"/>
          </a:solidFill>
          <a:uFillTx/>
          <a:latin typeface="+mn-lt"/>
          <a:ea typeface="+mn-ea"/>
          <a:cs typeface="+mn-cs"/>
          <a:sym typeface="Helvetica Neue"/>
        </a:defRPr>
      </a:lvl3pPr>
      <a:lvl4pPr marL="1645920" marR="0" indent="-274320" algn="l" defTabSz="914400" rtl="0" latinLnBrk="0">
        <a:lnSpc>
          <a:spcPct val="100000"/>
        </a:lnSpc>
        <a:spcBef>
          <a:spcPts val="500"/>
        </a:spcBef>
        <a:spcAft>
          <a:spcPts val="0"/>
        </a:spcAft>
        <a:buClr>
          <a:schemeClr val="accent5">
            <a:lumOff val="44000"/>
          </a:schemeClr>
        </a:buClr>
        <a:buSzPct val="100000"/>
        <a:buFontTx/>
        <a:buChar char="–"/>
        <a:tabLst/>
        <a:defRPr sz="2400" b="0" i="1" u="none" strike="noStrike" cap="none" spc="0" baseline="0">
          <a:ln>
            <a:noFill/>
          </a:ln>
          <a:solidFill>
            <a:srgbClr val="0F5494"/>
          </a:solidFill>
          <a:uFillTx/>
          <a:latin typeface="+mn-lt"/>
          <a:ea typeface="+mn-ea"/>
          <a:cs typeface="+mn-cs"/>
          <a:sym typeface="Helvetica Neue"/>
        </a:defRPr>
      </a:lvl4pPr>
      <a:lvl5pPr marL="2103120" marR="0" indent="-274320" algn="l" defTabSz="914400" rtl="0" latinLnBrk="0">
        <a:lnSpc>
          <a:spcPct val="100000"/>
        </a:lnSpc>
        <a:spcBef>
          <a:spcPts val="500"/>
        </a:spcBef>
        <a:spcAft>
          <a:spcPts val="0"/>
        </a:spcAft>
        <a:buClr>
          <a:schemeClr val="accent5">
            <a:lumOff val="44000"/>
          </a:schemeClr>
        </a:buClr>
        <a:buSzPct val="100000"/>
        <a:buFontTx/>
        <a:buChar char="»"/>
        <a:tabLst/>
        <a:defRPr sz="2400" b="0" i="1" u="none" strike="noStrike" cap="none" spc="0" baseline="0">
          <a:ln>
            <a:noFill/>
          </a:ln>
          <a:solidFill>
            <a:srgbClr val="0F5494"/>
          </a:solidFill>
          <a:uFillTx/>
          <a:latin typeface="+mn-lt"/>
          <a:ea typeface="+mn-ea"/>
          <a:cs typeface="+mn-cs"/>
          <a:sym typeface="Helvetica Neue"/>
        </a:defRPr>
      </a:lvl5pPr>
      <a:lvl6pPr marL="2560320" marR="0" indent="-274320" algn="l" defTabSz="914400" rtl="0" latinLnBrk="0">
        <a:lnSpc>
          <a:spcPct val="100000"/>
        </a:lnSpc>
        <a:spcBef>
          <a:spcPts val="500"/>
        </a:spcBef>
        <a:spcAft>
          <a:spcPts val="0"/>
        </a:spcAft>
        <a:buClr>
          <a:schemeClr val="accent5">
            <a:lumOff val="44000"/>
          </a:schemeClr>
        </a:buClr>
        <a:buSzPct val="100000"/>
        <a:buFontTx/>
        <a:buChar char="»"/>
        <a:tabLst/>
        <a:defRPr sz="2400" b="0" i="1" u="none" strike="noStrike" cap="none" spc="0" baseline="0">
          <a:ln>
            <a:noFill/>
          </a:ln>
          <a:solidFill>
            <a:srgbClr val="0F5494"/>
          </a:solidFill>
          <a:uFillTx/>
          <a:latin typeface="+mn-lt"/>
          <a:ea typeface="+mn-ea"/>
          <a:cs typeface="+mn-cs"/>
          <a:sym typeface="Helvetica Neue"/>
        </a:defRPr>
      </a:lvl6pPr>
      <a:lvl7pPr marL="3017520" marR="0" indent="-274320" algn="l" defTabSz="914400" rtl="0" latinLnBrk="0">
        <a:lnSpc>
          <a:spcPct val="100000"/>
        </a:lnSpc>
        <a:spcBef>
          <a:spcPts val="500"/>
        </a:spcBef>
        <a:spcAft>
          <a:spcPts val="0"/>
        </a:spcAft>
        <a:buClr>
          <a:schemeClr val="accent5">
            <a:lumOff val="44000"/>
          </a:schemeClr>
        </a:buClr>
        <a:buSzPct val="100000"/>
        <a:buFontTx/>
        <a:buChar char="»"/>
        <a:tabLst/>
        <a:defRPr sz="2400" b="0" i="1" u="none" strike="noStrike" cap="none" spc="0" baseline="0">
          <a:ln>
            <a:noFill/>
          </a:ln>
          <a:solidFill>
            <a:srgbClr val="0F5494"/>
          </a:solidFill>
          <a:uFillTx/>
          <a:latin typeface="+mn-lt"/>
          <a:ea typeface="+mn-ea"/>
          <a:cs typeface="+mn-cs"/>
          <a:sym typeface="Helvetica Neue"/>
        </a:defRPr>
      </a:lvl7pPr>
      <a:lvl8pPr marL="3474720" marR="0" indent="-274320" algn="l" defTabSz="914400" rtl="0" latinLnBrk="0">
        <a:lnSpc>
          <a:spcPct val="100000"/>
        </a:lnSpc>
        <a:spcBef>
          <a:spcPts val="500"/>
        </a:spcBef>
        <a:spcAft>
          <a:spcPts val="0"/>
        </a:spcAft>
        <a:buClr>
          <a:schemeClr val="accent5">
            <a:lumOff val="44000"/>
          </a:schemeClr>
        </a:buClr>
        <a:buSzPct val="100000"/>
        <a:buFontTx/>
        <a:buChar char="»"/>
        <a:tabLst/>
        <a:defRPr sz="2400" b="0" i="1" u="none" strike="noStrike" cap="none" spc="0" baseline="0">
          <a:ln>
            <a:noFill/>
          </a:ln>
          <a:solidFill>
            <a:srgbClr val="0F5494"/>
          </a:solidFill>
          <a:uFillTx/>
          <a:latin typeface="+mn-lt"/>
          <a:ea typeface="+mn-ea"/>
          <a:cs typeface="+mn-cs"/>
          <a:sym typeface="Helvetica Neue"/>
        </a:defRPr>
      </a:lvl8pPr>
      <a:lvl9pPr marL="3931920" marR="0" indent="-274320" algn="l" defTabSz="914400" rtl="0" latinLnBrk="0">
        <a:lnSpc>
          <a:spcPct val="100000"/>
        </a:lnSpc>
        <a:spcBef>
          <a:spcPts val="500"/>
        </a:spcBef>
        <a:spcAft>
          <a:spcPts val="0"/>
        </a:spcAft>
        <a:buClr>
          <a:schemeClr val="accent5">
            <a:lumOff val="44000"/>
          </a:schemeClr>
        </a:buClr>
        <a:buSzPct val="100000"/>
        <a:buFontTx/>
        <a:buChar char="»"/>
        <a:tabLst/>
        <a:defRPr sz="2400" b="0" i="1" u="none" strike="noStrike" cap="none" spc="0" baseline="0">
          <a:ln>
            <a:noFill/>
          </a:ln>
          <a:solidFill>
            <a:srgbClr val="0F5494"/>
          </a:solidFill>
          <a:uFillTx/>
          <a:latin typeface="+mn-lt"/>
          <a:ea typeface="+mn-ea"/>
          <a:cs typeface="+mn-cs"/>
          <a:sym typeface="Helvetica Neue"/>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youtube.com/watch?v=r2hvcTR6dyQ" TargetMode="External"/><Relationship Id="rId7" Type="http://schemas.openxmlformats.org/officeDocument/2006/relationships/hyperlink" Target="eures.europa.eu/droppi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hyperlink" Target="https://ec.europa.eu/eures/public/en/your-first-eures-job-js?lang=en&amp;app=0.12.1p3-build-0&amp;pageCode=your_first_eures_job_js" TargetMode="External"/><Relationship Id="rId4" Type="http://schemas.openxmlformats.org/officeDocument/2006/relationships/hyperlink" Target="http://europa.eu/!VJ74tn" TargetMode="External"/><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erasmus-pl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37E7924-5D5F-9F4D-8F23-D803EB25B297}"/>
              </a:ext>
            </a:extLst>
          </p:cNvPr>
          <p:cNvPicPr>
            <a:picLocks noChangeAspect="1"/>
          </p:cNvPicPr>
          <p:nvPr/>
        </p:nvPicPr>
        <p:blipFill>
          <a:blip r:embed="rId3"/>
          <a:stretch>
            <a:fillRect/>
          </a:stretch>
        </p:blipFill>
        <p:spPr>
          <a:xfrm>
            <a:off x="2379" y="1412776"/>
            <a:ext cx="9144000" cy="4910253"/>
          </a:xfrm>
          <a:prstGeom prst="rect">
            <a:avLst/>
          </a:prstGeom>
        </p:spPr>
      </p:pic>
    </p:spTree>
    <p:extLst>
      <p:ext uri="{BB962C8B-B14F-4D97-AF65-F5344CB8AC3E}">
        <p14:creationId xmlns:p14="http://schemas.microsoft.com/office/powerpoint/2010/main" val="1251858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3568" y="2636912"/>
            <a:ext cx="7200800" cy="3305494"/>
            <a:chOff x="40830" y="4149080"/>
            <a:chExt cx="5055366" cy="2588095"/>
          </a:xfrm>
        </p:grpSpPr>
        <p:sp>
          <p:nvSpPr>
            <p:cNvPr id="4" name="Rectangle 3"/>
            <p:cNvSpPr/>
            <p:nvPr/>
          </p:nvSpPr>
          <p:spPr>
            <a:xfrm>
              <a:off x="4032127" y="4149080"/>
              <a:ext cx="1026466" cy="216806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Diagram 4"/>
            <p:cNvGraphicFramePr/>
            <p:nvPr>
              <p:extLst/>
            </p:nvPr>
          </p:nvGraphicFramePr>
          <p:xfrm>
            <a:off x="1691680" y="4581128"/>
            <a:ext cx="2304256" cy="1567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1" t="16936" r="83326" b="31750"/>
            <a:stretch/>
          </p:blipFill>
          <p:spPr bwMode="auto">
            <a:xfrm>
              <a:off x="40830" y="4581128"/>
              <a:ext cx="804218" cy="17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883148" y="4792960"/>
              <a:ext cx="779957" cy="116316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t>4</a:t>
              </a:r>
            </a:p>
            <a:p>
              <a:pPr algn="ctr"/>
              <a:r>
                <a:rPr lang="en-GB" sz="800" b="1" dirty="0" smtClean="0"/>
                <a:t>months</a:t>
              </a:r>
              <a:endParaRPr lang="en-GB" sz="800" b="1" dirty="0"/>
            </a:p>
          </p:txBody>
        </p:sp>
        <p:sp>
          <p:nvSpPr>
            <p:cNvPr id="8" name="Left Arrow Callout 7"/>
            <p:cNvSpPr/>
            <p:nvPr/>
          </p:nvSpPr>
          <p:spPr>
            <a:xfrm>
              <a:off x="4025652" y="4519786"/>
              <a:ext cx="834380" cy="576064"/>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t>ESF</a:t>
              </a:r>
              <a:endParaRPr lang="en-GB" sz="900" b="1" dirty="0"/>
            </a:p>
          </p:txBody>
        </p:sp>
        <p:sp>
          <p:nvSpPr>
            <p:cNvPr id="9" name="Left Arrow Callout 8"/>
            <p:cNvSpPr/>
            <p:nvPr/>
          </p:nvSpPr>
          <p:spPr>
            <a:xfrm>
              <a:off x="4032126" y="5095850"/>
              <a:ext cx="827906" cy="576064"/>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t>YEI</a:t>
              </a:r>
              <a:endParaRPr lang="en-GB" sz="900" b="1" dirty="0"/>
            </a:p>
          </p:txBody>
        </p:sp>
        <p:sp>
          <p:nvSpPr>
            <p:cNvPr id="10" name="Left Arrow Callout 9"/>
            <p:cNvSpPr/>
            <p:nvPr/>
          </p:nvSpPr>
          <p:spPr>
            <a:xfrm>
              <a:off x="4025652" y="5671914"/>
              <a:ext cx="834380" cy="576064"/>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t>National budgets</a:t>
              </a:r>
              <a:endParaRPr lang="en-GB" sz="700" b="1" dirty="0"/>
            </a:p>
          </p:txBody>
        </p:sp>
        <p:sp>
          <p:nvSpPr>
            <p:cNvPr id="11" name="TextBox 10"/>
            <p:cNvSpPr txBox="1"/>
            <p:nvPr/>
          </p:nvSpPr>
          <p:spPr>
            <a:xfrm>
              <a:off x="4245867" y="4229014"/>
              <a:ext cx="850329" cy="253916"/>
            </a:xfrm>
            <a:prstGeom prst="rect">
              <a:avLst/>
            </a:prstGeom>
            <a:noFill/>
          </p:spPr>
          <p:txBody>
            <a:bodyPr wrap="square" rtlCol="0">
              <a:spAutoFit/>
            </a:bodyPr>
            <a:lstStyle/>
            <a:p>
              <a:r>
                <a:rPr lang="en-GB" sz="1050" dirty="0" smtClean="0">
                  <a:solidFill>
                    <a:srgbClr val="002060"/>
                  </a:solidFill>
                </a:rPr>
                <a:t>Funding</a:t>
              </a:r>
              <a:endParaRPr lang="en-GB" sz="1050" dirty="0">
                <a:solidFill>
                  <a:srgbClr val="002060"/>
                </a:solidFill>
              </a:endParaRPr>
            </a:p>
          </p:txBody>
        </p:sp>
        <p:sp>
          <p:nvSpPr>
            <p:cNvPr id="12" name="TextBox 11"/>
            <p:cNvSpPr txBox="1"/>
            <p:nvPr/>
          </p:nvSpPr>
          <p:spPr>
            <a:xfrm>
              <a:off x="1907704" y="6257081"/>
              <a:ext cx="1890303" cy="461665"/>
            </a:xfrm>
            <a:prstGeom prst="rect">
              <a:avLst/>
            </a:prstGeom>
            <a:noFill/>
          </p:spPr>
          <p:txBody>
            <a:bodyPr wrap="square" rtlCol="0">
              <a:spAutoFit/>
            </a:bodyPr>
            <a:lstStyle/>
            <a:p>
              <a:pPr algn="ctr"/>
              <a:r>
                <a:rPr lang="en-GB" sz="1200" dirty="0" smtClean="0">
                  <a:solidFill>
                    <a:srgbClr val="002060"/>
                  </a:solidFill>
                </a:rPr>
                <a:t>Youth Guarantee Implementation Plans</a:t>
              </a:r>
              <a:endParaRPr lang="en-GB" sz="1200" dirty="0">
                <a:solidFill>
                  <a:srgbClr val="002060"/>
                </a:solidFill>
              </a:endParaRPr>
            </a:p>
          </p:txBody>
        </p:sp>
        <p:sp>
          <p:nvSpPr>
            <p:cNvPr id="13" name="Bent Arrow 12"/>
            <p:cNvSpPr/>
            <p:nvPr/>
          </p:nvSpPr>
          <p:spPr>
            <a:xfrm rot="10800000">
              <a:off x="3798006" y="6260502"/>
              <a:ext cx="822187" cy="476673"/>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9B39B"/>
                </a:solidFill>
              </a:endParaRPr>
            </a:p>
          </p:txBody>
        </p:sp>
      </p:grpSp>
      <p:sp>
        <p:nvSpPr>
          <p:cNvPr id="14" name="TextBox 13"/>
          <p:cNvSpPr txBox="1"/>
          <p:nvPr/>
        </p:nvSpPr>
        <p:spPr>
          <a:xfrm>
            <a:off x="248983" y="1188899"/>
            <a:ext cx="2965877" cy="492443"/>
          </a:xfrm>
          <a:prstGeom prst="rect">
            <a:avLst/>
          </a:prstGeom>
          <a:noFill/>
        </p:spPr>
        <p:txBody>
          <a:bodyPr wrap="none" rtlCol="0">
            <a:spAutoFit/>
          </a:bodyPr>
          <a:lstStyle/>
          <a:p>
            <a:r>
              <a:rPr lang="de-DE" sz="2600" kern="0" dirty="0" smtClean="0">
                <a:solidFill>
                  <a:schemeClr val="bg2">
                    <a:lumMod val="75000"/>
                  </a:schemeClr>
                </a:solidFill>
                <a:latin typeface="Arial" panose="020B0604020202020204" pitchFamily="34" charset="0"/>
                <a:ea typeface="+mj-ea"/>
                <a:cs typeface="Arial" panose="020B0604020202020204" pitchFamily="34" charset="0"/>
              </a:rPr>
              <a:t>Youth Guarantee </a:t>
            </a:r>
            <a:endParaRPr lang="de-DE" sz="2600" kern="0" dirty="0">
              <a:solidFill>
                <a:schemeClr val="bg2">
                  <a:lumMod val="75000"/>
                </a:schemeClr>
              </a:solidFill>
              <a:latin typeface="Arial" panose="020B0604020202020204" pitchFamily="34" charset="0"/>
              <a:ea typeface="+mj-ea"/>
              <a:cs typeface="Arial" panose="020B0604020202020204" pitchFamily="34" charset="0"/>
            </a:endParaRPr>
          </a:p>
        </p:txBody>
      </p:sp>
      <p:sp>
        <p:nvSpPr>
          <p:cNvPr id="16" name="TextBox 15"/>
          <p:cNvSpPr txBox="1"/>
          <p:nvPr/>
        </p:nvSpPr>
        <p:spPr>
          <a:xfrm>
            <a:off x="234175" y="1797889"/>
            <a:ext cx="8730313" cy="523220"/>
          </a:xfrm>
          <a:prstGeom prst="rect">
            <a:avLst/>
          </a:prstGeom>
          <a:noFill/>
        </p:spPr>
        <p:txBody>
          <a:bodyPr wrap="square" rtlCol="0">
            <a:spAutoFit/>
          </a:bodyPr>
          <a:lstStyle/>
          <a:p>
            <a:r>
              <a:rPr lang="en-US" sz="1400" b="0" dirty="0" smtClean="0">
                <a:solidFill>
                  <a:schemeClr val="tx1"/>
                </a:solidFill>
              </a:rPr>
              <a:t>Member </a:t>
            </a:r>
            <a:r>
              <a:rPr lang="en-US" sz="1400" b="0" dirty="0">
                <a:solidFill>
                  <a:schemeClr val="tx1"/>
                </a:solidFill>
              </a:rPr>
              <a:t>States have committed to ensure that all young people up to the age of 25 receive (within four months of becoming unemployed or leaving education) a good quality offer of:</a:t>
            </a:r>
          </a:p>
        </p:txBody>
      </p:sp>
    </p:spTree>
    <p:extLst>
      <p:ext uri="{BB962C8B-B14F-4D97-AF65-F5344CB8AC3E}">
        <p14:creationId xmlns:p14="http://schemas.microsoft.com/office/powerpoint/2010/main" val="557085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2204864"/>
            <a:ext cx="3810000" cy="2857500"/>
          </a:xfrm>
          <a:prstGeom prst="rect">
            <a:avLst/>
          </a:prstGeom>
        </p:spPr>
      </p:pic>
      <p:graphicFrame>
        <p:nvGraphicFramePr>
          <p:cNvPr id="5" name="Diagram 4"/>
          <p:cNvGraphicFramePr/>
          <p:nvPr>
            <p:extLst>
              <p:ext uri="{D42A27DB-BD31-4B8C-83A1-F6EECF244321}">
                <p14:modId xmlns:p14="http://schemas.microsoft.com/office/powerpoint/2010/main" val="3007312059"/>
              </p:ext>
            </p:extLst>
          </p:nvPr>
        </p:nvGraphicFramePr>
        <p:xfrm>
          <a:off x="4644008" y="2211164"/>
          <a:ext cx="4333382" cy="2646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txBox="1">
            <a:spLocks/>
          </p:cNvSpPr>
          <p:nvPr/>
        </p:nvSpPr>
        <p:spPr>
          <a:xfrm>
            <a:off x="188787" y="1094357"/>
            <a:ext cx="8229600" cy="611336"/>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600" kern="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The Youth Employment Initiative</a:t>
            </a:r>
          </a:p>
        </p:txBody>
      </p:sp>
      <p:sp>
        <p:nvSpPr>
          <p:cNvPr id="8" name="TextBox 7"/>
          <p:cNvSpPr txBox="1"/>
          <p:nvPr/>
        </p:nvSpPr>
        <p:spPr>
          <a:xfrm>
            <a:off x="179512" y="5238318"/>
            <a:ext cx="7438693" cy="400110"/>
          </a:xfrm>
          <a:prstGeom prst="rect">
            <a:avLst/>
          </a:prstGeom>
          <a:noFill/>
        </p:spPr>
        <p:txBody>
          <a:bodyPr wrap="square" rtlCol="0">
            <a:spAutoFit/>
          </a:bodyPr>
          <a:lstStyle/>
          <a:p>
            <a:r>
              <a:rPr lang="en-GB" sz="2000" b="0" dirty="0">
                <a:solidFill>
                  <a:srgbClr val="002060"/>
                </a:solidFill>
                <a:latin typeface="+mn-lt"/>
              </a:rPr>
              <a:t>For the regions with 25% youth unemployment</a:t>
            </a:r>
          </a:p>
        </p:txBody>
      </p:sp>
    </p:spTree>
    <p:extLst>
      <p:ext uri="{BB962C8B-B14F-4D97-AF65-F5344CB8AC3E}">
        <p14:creationId xmlns:p14="http://schemas.microsoft.com/office/powerpoint/2010/main" val="309109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6EE30D8-256B-C34D-A41C-5102A041EA8B}"/>
              </a:ext>
            </a:extLst>
          </p:cNvPr>
          <p:cNvSpPr/>
          <p:nvPr/>
        </p:nvSpPr>
        <p:spPr>
          <a:xfrm>
            <a:off x="5554723" y="5445224"/>
            <a:ext cx="2922801" cy="400110"/>
          </a:xfrm>
          <a:prstGeom prst="rect">
            <a:avLst/>
          </a:prstGeom>
        </p:spPr>
        <p:txBody>
          <a:bodyPr wrap="square">
            <a:spAutoFit/>
          </a:bodyPr>
          <a:lstStyle/>
          <a:p>
            <a:r>
              <a:rPr lang="en-US" sz="2000" b="0" dirty="0">
                <a:solidFill>
                  <a:srgbClr val="002060"/>
                </a:solidFill>
                <a:hlinkClick r:id="rId3"/>
              </a:rPr>
              <a:t>How does it work? </a:t>
            </a:r>
            <a:endParaRPr lang="en-US" sz="2000" b="0" dirty="0">
              <a:solidFill>
                <a:srgbClr val="002060"/>
              </a:solidFill>
            </a:endParaRPr>
          </a:p>
        </p:txBody>
      </p:sp>
      <p:sp>
        <p:nvSpPr>
          <p:cNvPr id="9" name="Title 1">
            <a:extLst>
              <a:ext uri="{FF2B5EF4-FFF2-40B4-BE49-F238E27FC236}">
                <a16:creationId xmlns="" xmlns:a16="http://schemas.microsoft.com/office/drawing/2014/main" id="{F298FDB7-F04F-3145-A761-F26EA05307DA}"/>
              </a:ext>
            </a:extLst>
          </p:cNvPr>
          <p:cNvSpPr txBox="1">
            <a:spLocks/>
          </p:cNvSpPr>
          <p:nvPr/>
        </p:nvSpPr>
        <p:spPr>
          <a:xfrm>
            <a:off x="395536" y="777189"/>
            <a:ext cx="8229600" cy="1143000"/>
          </a:xfrm>
          <a:prstGeom prst="rect">
            <a:avLst/>
          </a:prstGeom>
          <a:ln>
            <a:noFill/>
          </a:ln>
        </p:spPr>
        <p:txBody>
          <a:bodyPr anchor="ctr">
            <a:norm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600" kern="0" dirty="0">
                <a:solidFill>
                  <a:schemeClr val="bg2">
                    <a:lumMod val="75000"/>
                  </a:schemeClr>
                </a:solidFill>
                <a:latin typeface="Arial" panose="020B0604020202020204" pitchFamily="34" charset="0"/>
                <a:cs typeface="Arial" panose="020B0604020202020204" pitchFamily="34" charset="0"/>
              </a:rPr>
              <a:t>2. Job opportunities</a:t>
            </a:r>
          </a:p>
        </p:txBody>
      </p:sp>
      <p:sp>
        <p:nvSpPr>
          <p:cNvPr id="13" name="Rectangle 12">
            <a:extLst>
              <a:ext uri="{FF2B5EF4-FFF2-40B4-BE49-F238E27FC236}">
                <a16:creationId xmlns="" xmlns:a16="http://schemas.microsoft.com/office/drawing/2014/main" id="{911D4A79-C880-D045-890D-D40CF53D8B57}"/>
              </a:ext>
            </a:extLst>
          </p:cNvPr>
          <p:cNvSpPr/>
          <p:nvPr/>
        </p:nvSpPr>
        <p:spPr>
          <a:xfrm>
            <a:off x="916117" y="5431567"/>
            <a:ext cx="2520280" cy="400110"/>
          </a:xfrm>
          <a:prstGeom prst="rect">
            <a:avLst/>
          </a:prstGeom>
        </p:spPr>
        <p:txBody>
          <a:bodyPr wrap="square">
            <a:spAutoFit/>
          </a:bodyPr>
          <a:lstStyle/>
          <a:p>
            <a:r>
              <a:rPr lang="en-US" sz="2000" b="0" dirty="0">
                <a:hlinkClick r:id="rId4"/>
              </a:rPr>
              <a:t>Watch the video </a:t>
            </a:r>
            <a:endParaRPr lang="en-US" sz="2000" b="0" dirty="0"/>
          </a:p>
        </p:txBody>
      </p:sp>
      <p:sp>
        <p:nvSpPr>
          <p:cNvPr id="14" name="Rectangle 13">
            <a:extLst>
              <a:ext uri="{FF2B5EF4-FFF2-40B4-BE49-F238E27FC236}">
                <a16:creationId xmlns="" xmlns:a16="http://schemas.microsoft.com/office/drawing/2014/main" id="{7A6EAD44-E2C6-174B-89D5-F8A7A7DE01AA}"/>
              </a:ext>
            </a:extLst>
          </p:cNvPr>
          <p:cNvSpPr/>
          <p:nvPr/>
        </p:nvSpPr>
        <p:spPr>
          <a:xfrm>
            <a:off x="755577" y="4897723"/>
            <a:ext cx="2448272" cy="307777"/>
          </a:xfrm>
          <a:prstGeom prst="rect">
            <a:avLst/>
          </a:prstGeom>
        </p:spPr>
        <p:txBody>
          <a:bodyPr wrap="square">
            <a:spAutoFit/>
          </a:bodyPr>
          <a:lstStyle/>
          <a:p>
            <a:pPr algn="ctr"/>
            <a:r>
              <a:rPr lang="en-US" sz="1400" b="0" dirty="0" smtClean="0">
                <a:solidFill>
                  <a:srgbClr val="002060"/>
                </a:solidFill>
                <a:latin typeface="Calibri" panose="020F0502020204030204" pitchFamily="34" charset="0"/>
              </a:rPr>
              <a:t>Age group:18</a:t>
            </a:r>
            <a:r>
              <a:rPr lang="en-US" sz="1400" b="0" dirty="0">
                <a:solidFill>
                  <a:srgbClr val="002060"/>
                </a:solidFill>
                <a:latin typeface="Calibri" panose="020F0502020204030204" pitchFamily="34" charset="0"/>
              </a:rPr>
              <a:t>– 35 years</a:t>
            </a:r>
          </a:p>
        </p:txBody>
      </p:sp>
      <p:pic>
        <p:nvPicPr>
          <p:cNvPr id="2" name="Picture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2420888"/>
            <a:ext cx="2448272" cy="2448272"/>
          </a:xfrm>
          <a:prstGeom prst="rect">
            <a:avLst/>
          </a:prstGeom>
        </p:spPr>
      </p:pic>
      <p:pic>
        <p:nvPicPr>
          <p:cNvPr id="4" name="Picture 3">
            <a:hlinkClick r:id="rId7" action="ppaction://hlinkfil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7170" y="1772816"/>
            <a:ext cx="3257908" cy="3456384"/>
          </a:xfrm>
          <a:prstGeom prst="rect">
            <a:avLst/>
          </a:prstGeom>
        </p:spPr>
      </p:pic>
      <p:sp>
        <p:nvSpPr>
          <p:cNvPr id="5" name="Rectangle 4"/>
          <p:cNvSpPr/>
          <p:nvPr/>
        </p:nvSpPr>
        <p:spPr>
          <a:xfrm>
            <a:off x="4788024" y="1628800"/>
            <a:ext cx="2736304" cy="461665"/>
          </a:xfrm>
          <a:prstGeom prst="rect">
            <a:avLst/>
          </a:prstGeom>
        </p:spPr>
        <p:txBody>
          <a:bodyPr wrap="square">
            <a:spAutoFit/>
          </a:bodyPr>
          <a:lstStyle/>
          <a:p>
            <a:r>
              <a:rPr lang="en-GB" sz="2400" dirty="0" err="1">
                <a:solidFill>
                  <a:srgbClr val="1F497D"/>
                </a:solidFill>
                <a:latin typeface="Calibri" panose="020F0502020204030204" pitchFamily="34" charset="0"/>
                <a:ea typeface="Calibri" panose="020F0502020204030204" pitchFamily="34" charset="0"/>
              </a:rPr>
              <a:t>Drop’pin@EURES</a:t>
            </a:r>
            <a:endParaRPr lang="en-GB" sz="2400" dirty="0"/>
          </a:p>
        </p:txBody>
      </p:sp>
      <p:sp>
        <p:nvSpPr>
          <p:cNvPr id="10" name="Rectangle 9"/>
          <p:cNvSpPr/>
          <p:nvPr/>
        </p:nvSpPr>
        <p:spPr>
          <a:xfrm>
            <a:off x="5994612" y="5143945"/>
            <a:ext cx="2681844" cy="307777"/>
          </a:xfrm>
          <a:prstGeom prst="rect">
            <a:avLst/>
          </a:prstGeom>
        </p:spPr>
        <p:txBody>
          <a:bodyPr wrap="square">
            <a:spAutoFit/>
          </a:bodyPr>
          <a:lstStyle/>
          <a:p>
            <a:pPr algn="r"/>
            <a:r>
              <a:rPr lang="en-GB" sz="1400" b="0" dirty="0">
                <a:solidFill>
                  <a:srgbClr val="1F497D"/>
                </a:solidFill>
                <a:latin typeface="Calibri" panose="020F0502020204030204" pitchFamily="34" charset="0"/>
                <a:ea typeface="Calibri" panose="020F0502020204030204" pitchFamily="34" charset="0"/>
              </a:rPr>
              <a:t>e</a:t>
            </a:r>
            <a:r>
              <a:rPr lang="en-GB" sz="1400" b="0" dirty="0" smtClean="0">
                <a:solidFill>
                  <a:srgbClr val="1F497D"/>
                </a:solidFill>
                <a:latin typeface="Calibri" panose="020F0502020204030204" pitchFamily="34" charset="0"/>
                <a:ea typeface="Calibri" panose="020F0502020204030204" pitchFamily="34" charset="0"/>
              </a:rPr>
              <a:t>ures.europa.eu/</a:t>
            </a:r>
            <a:r>
              <a:rPr lang="en-GB" sz="1400" b="0" dirty="0" err="1" smtClean="0">
                <a:solidFill>
                  <a:srgbClr val="1F497D"/>
                </a:solidFill>
                <a:latin typeface="Calibri" panose="020F0502020204030204" pitchFamily="34" charset="0"/>
                <a:ea typeface="Calibri" panose="020F0502020204030204" pitchFamily="34" charset="0"/>
              </a:rPr>
              <a:t>droppin</a:t>
            </a:r>
            <a:endParaRPr lang="en-GB" sz="1400" b="0" dirty="0"/>
          </a:p>
        </p:txBody>
      </p:sp>
      <p:sp>
        <p:nvSpPr>
          <p:cNvPr id="11" name="Rectangle 10"/>
          <p:cNvSpPr/>
          <p:nvPr/>
        </p:nvSpPr>
        <p:spPr>
          <a:xfrm>
            <a:off x="467544" y="1628800"/>
            <a:ext cx="4572000" cy="461665"/>
          </a:xfrm>
          <a:prstGeom prst="rect">
            <a:avLst/>
          </a:prstGeom>
        </p:spPr>
        <p:txBody>
          <a:bodyPr>
            <a:spAutoFit/>
          </a:bodyPr>
          <a:lstStyle/>
          <a:p>
            <a:r>
              <a:rPr lang="en-GB" sz="2400" dirty="0" smtClean="0">
                <a:solidFill>
                  <a:srgbClr val="1F497D"/>
                </a:solidFill>
                <a:latin typeface="Calibri" panose="020F0502020204030204" pitchFamily="34" charset="0"/>
                <a:ea typeface="Calibri" panose="020F0502020204030204" pitchFamily="34" charset="0"/>
              </a:rPr>
              <a:t>Your first EURES job</a:t>
            </a:r>
            <a:endParaRPr lang="en-GB" sz="2400" dirty="0"/>
          </a:p>
        </p:txBody>
      </p:sp>
      <p:sp>
        <p:nvSpPr>
          <p:cNvPr id="15" name="Rectangle 14"/>
          <p:cNvSpPr/>
          <p:nvPr/>
        </p:nvSpPr>
        <p:spPr>
          <a:xfrm>
            <a:off x="3169414" y="6309320"/>
            <a:ext cx="2681844" cy="307777"/>
          </a:xfrm>
          <a:prstGeom prst="rect">
            <a:avLst/>
          </a:prstGeom>
        </p:spPr>
        <p:txBody>
          <a:bodyPr wrap="square">
            <a:spAutoFit/>
          </a:bodyPr>
          <a:lstStyle/>
          <a:p>
            <a:pPr algn="ctr"/>
            <a:r>
              <a:rPr lang="en-GB" sz="1400" dirty="0" smtClean="0">
                <a:solidFill>
                  <a:srgbClr val="1F497D"/>
                </a:solidFill>
                <a:latin typeface="Calibri" panose="020F0502020204030204" pitchFamily="34" charset="0"/>
                <a:ea typeface="Calibri" panose="020F0502020204030204" pitchFamily="34" charset="0"/>
              </a:rPr>
              <a:t>www.eures.europa.eu</a:t>
            </a:r>
            <a:endParaRPr lang="en-GB" sz="1400" dirty="0"/>
          </a:p>
        </p:txBody>
      </p:sp>
      <p:pic>
        <p:nvPicPr>
          <p:cNvPr id="1026" name="Picture 2" descr="Image result for eures gradie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6097213"/>
            <a:ext cx="2129173" cy="7607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220072" y="2163935"/>
            <a:ext cx="2736304" cy="523220"/>
          </a:xfrm>
          <a:prstGeom prst="rect">
            <a:avLst/>
          </a:prstGeom>
        </p:spPr>
        <p:txBody>
          <a:bodyPr wrap="square">
            <a:spAutoFit/>
          </a:bodyPr>
          <a:lstStyle/>
          <a:p>
            <a:r>
              <a:rPr lang="en-GB" sz="1400" dirty="0" smtClean="0">
                <a:solidFill>
                  <a:srgbClr val="1F497D"/>
                </a:solidFill>
                <a:latin typeface="Calibri" panose="020F0502020204030204" pitchFamily="34" charset="0"/>
                <a:ea typeface="Calibri" panose="020F0502020204030204" pitchFamily="34" charset="0"/>
              </a:rPr>
              <a:t>Youth          </a:t>
            </a:r>
          </a:p>
          <a:p>
            <a:r>
              <a:rPr lang="en-GB" sz="1400" dirty="0" smtClean="0">
                <a:solidFill>
                  <a:srgbClr val="1F497D"/>
                </a:solidFill>
                <a:latin typeface="Calibri" panose="020F0502020204030204" pitchFamily="34" charset="0"/>
                <a:ea typeface="Calibri" panose="020F0502020204030204" pitchFamily="34" charset="0"/>
              </a:rPr>
              <a:t>opportunities</a:t>
            </a:r>
            <a:endParaRPr lang="en-GB" sz="1400" dirty="0"/>
          </a:p>
        </p:txBody>
      </p:sp>
    </p:spTree>
    <p:extLst>
      <p:ext uri="{BB962C8B-B14F-4D97-AF65-F5344CB8AC3E}">
        <p14:creationId xmlns:p14="http://schemas.microsoft.com/office/powerpoint/2010/main" val="187135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The European Programme for Employment and Social Innovation (EaSI)</a:t>
            </a:r>
          </a:p>
        </p:txBody>
      </p:sp>
      <p:sp>
        <p:nvSpPr>
          <p:cNvPr id="11" name="Content Placeholder 2"/>
          <p:cNvSpPr>
            <a:spLocks noGrp="1"/>
          </p:cNvSpPr>
          <p:nvPr>
            <p:ph idx="1"/>
          </p:nvPr>
        </p:nvSpPr>
        <p:spPr>
          <a:xfrm>
            <a:off x="235874" y="2434585"/>
            <a:ext cx="8660822" cy="922712"/>
          </a:xfrm>
        </p:spPr>
        <p:txBody>
          <a:bodyPr>
            <a:normAutofit fontScale="92500" lnSpcReduction="20000"/>
          </a:bodyPr>
          <a:lstStyle/>
          <a:p>
            <a:pPr marL="0" indent="0" algn="just">
              <a:buNone/>
            </a:pPr>
            <a:r>
              <a:rPr lang="en-GB" dirty="0" smtClean="0"/>
              <a:t>The EaSI Microfinance and Social Entrepreneurship axis aims at supporting quality employment including for young people through entrepreneurial initiatives.</a:t>
            </a:r>
          </a:p>
        </p:txBody>
      </p:sp>
      <p:sp>
        <p:nvSpPr>
          <p:cNvPr id="12" name="Content Placeholder 2"/>
          <p:cNvSpPr txBox="1">
            <a:spLocks/>
          </p:cNvSpPr>
          <p:nvPr/>
        </p:nvSpPr>
        <p:spPr>
          <a:xfrm>
            <a:off x="235874" y="5227663"/>
            <a:ext cx="8660822" cy="66086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dirty="0"/>
              <a:t>By increasing access to, and the availability of, finance, the EaSI programme enables the first steps in your entrepreneurial pathway!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43" y="3768866"/>
            <a:ext cx="1047228" cy="104722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0767" y="3799040"/>
            <a:ext cx="867641" cy="86764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3107" y="3816521"/>
            <a:ext cx="867641" cy="86764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68152" y="3801667"/>
            <a:ext cx="867641" cy="86764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4724" y="4250342"/>
            <a:ext cx="183333" cy="18333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5717" y="3868323"/>
            <a:ext cx="881315" cy="881315"/>
          </a:xfrm>
          <a:prstGeom prst="rect">
            <a:avLst/>
          </a:prstGeom>
        </p:spPr>
      </p:pic>
    </p:spTree>
    <p:extLst>
      <p:ext uri="{BB962C8B-B14F-4D97-AF65-F5344CB8AC3E}">
        <p14:creationId xmlns:p14="http://schemas.microsoft.com/office/powerpoint/2010/main" val="1969187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A89D153-1E91-6045-85C7-AF0727FFBDE0}"/>
              </a:ext>
            </a:extLst>
          </p:cNvPr>
          <p:cNvSpPr>
            <a:spLocks noGrp="1"/>
          </p:cNvSpPr>
          <p:nvPr>
            <p:ph idx="1"/>
          </p:nvPr>
        </p:nvSpPr>
        <p:spPr/>
        <p:txBody>
          <a:bodyPr/>
          <a:lstStyle/>
          <a:p>
            <a:endParaRPr lang="en-US"/>
          </a:p>
        </p:txBody>
      </p:sp>
      <p:pic>
        <p:nvPicPr>
          <p:cNvPr id="3" name="Picture 2">
            <a:extLst>
              <a:ext uri="{FF2B5EF4-FFF2-40B4-BE49-F238E27FC236}">
                <a16:creationId xmlns="" xmlns:a16="http://schemas.microsoft.com/office/drawing/2014/main" id="{9489EBCE-A1A8-CE48-8DA3-E9846E1EF134}"/>
              </a:ext>
            </a:extLst>
          </p:cNvPr>
          <p:cNvPicPr>
            <a:picLocks noChangeAspect="1"/>
          </p:cNvPicPr>
          <p:nvPr/>
        </p:nvPicPr>
        <p:blipFill>
          <a:blip r:embed="rId3"/>
          <a:stretch>
            <a:fillRect/>
          </a:stretch>
        </p:blipFill>
        <p:spPr>
          <a:xfrm>
            <a:off x="0" y="1700808"/>
            <a:ext cx="9105900" cy="5080000"/>
          </a:xfrm>
          <a:prstGeom prst="rect">
            <a:avLst/>
          </a:prstGeom>
        </p:spPr>
      </p:pic>
      <p:sp>
        <p:nvSpPr>
          <p:cNvPr id="4" name="Title 1">
            <a:extLst>
              <a:ext uri="{FF2B5EF4-FFF2-40B4-BE49-F238E27FC236}">
                <a16:creationId xmlns="" xmlns:a16="http://schemas.microsoft.com/office/drawing/2014/main" id="{16F00EDE-2309-9D47-AAC9-8A6B89242863}"/>
              </a:ext>
            </a:extLst>
          </p:cNvPr>
          <p:cNvSpPr txBox="1">
            <a:spLocks/>
          </p:cNvSpPr>
          <p:nvPr/>
        </p:nvSpPr>
        <p:spPr>
          <a:xfrm>
            <a:off x="179512" y="764704"/>
            <a:ext cx="8229600" cy="1143000"/>
          </a:xfrm>
          <a:prstGeom prst="rect">
            <a:avLst/>
          </a:prstGeom>
          <a:ln>
            <a:noFill/>
          </a:ln>
        </p:spPr>
        <p:txBody>
          <a:bodyPr anchor="ctr">
            <a:norm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600" kern="0" dirty="0">
                <a:solidFill>
                  <a:schemeClr val="bg2">
                    <a:lumMod val="75000"/>
                  </a:schemeClr>
                </a:solidFill>
                <a:latin typeface="Arial" panose="020B0604020202020204" pitchFamily="34" charset="0"/>
                <a:cs typeface="Arial" panose="020B0604020202020204" pitchFamily="34" charset="0"/>
              </a:rPr>
              <a:t>Quality and effective apprenticeships everywhere</a:t>
            </a:r>
          </a:p>
        </p:txBody>
      </p:sp>
    </p:spTree>
    <p:extLst>
      <p:ext uri="{BB962C8B-B14F-4D97-AF65-F5344CB8AC3E}">
        <p14:creationId xmlns:p14="http://schemas.microsoft.com/office/powerpoint/2010/main" val="825467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B38C5781-966E-6041-AE25-0F0AF02ED6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8" y="2492896"/>
            <a:ext cx="9138352" cy="2520280"/>
          </a:xfrm>
        </p:spPr>
      </p:pic>
      <p:sp>
        <p:nvSpPr>
          <p:cNvPr id="5" name="Title 1">
            <a:extLst>
              <a:ext uri="{FF2B5EF4-FFF2-40B4-BE49-F238E27FC236}">
                <a16:creationId xmlns="" xmlns:a16="http://schemas.microsoft.com/office/drawing/2014/main" id="{CBAE3005-160B-9D4E-9374-74483A9EAD91}"/>
              </a:ext>
            </a:extLst>
          </p:cNvPr>
          <p:cNvSpPr txBox="1">
            <a:spLocks/>
          </p:cNvSpPr>
          <p:nvPr/>
        </p:nvSpPr>
        <p:spPr>
          <a:xfrm>
            <a:off x="611560" y="1052736"/>
            <a:ext cx="8229600" cy="1143000"/>
          </a:xfrm>
          <a:prstGeom prst="rect">
            <a:avLst/>
          </a:prstGeom>
          <a:ln>
            <a:noFill/>
          </a:ln>
        </p:spPr>
        <p:txBody>
          <a:bodyPr anchor="ctr">
            <a:norm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600" kern="0" dirty="0">
                <a:solidFill>
                  <a:schemeClr val="bg2">
                    <a:lumMod val="75000"/>
                  </a:schemeClr>
                </a:solidFill>
                <a:latin typeface="Arial" panose="020B0604020202020204" pitchFamily="34" charset="0"/>
                <a:cs typeface="Arial" panose="020B0604020202020204" pitchFamily="34" charset="0"/>
              </a:rPr>
              <a:t>4. Skills for the future</a:t>
            </a:r>
          </a:p>
        </p:txBody>
      </p:sp>
      <p:sp>
        <p:nvSpPr>
          <p:cNvPr id="6" name="TextBox 5">
            <a:extLst>
              <a:ext uri="{FF2B5EF4-FFF2-40B4-BE49-F238E27FC236}">
                <a16:creationId xmlns="" xmlns:a16="http://schemas.microsoft.com/office/drawing/2014/main" id="{A5C14D57-FC1D-C94D-8F3C-B0104964F747}"/>
              </a:ext>
            </a:extLst>
          </p:cNvPr>
          <p:cNvSpPr txBox="1"/>
          <p:nvPr/>
        </p:nvSpPr>
        <p:spPr>
          <a:xfrm>
            <a:off x="179512" y="5238318"/>
            <a:ext cx="7438693" cy="400110"/>
          </a:xfrm>
          <a:prstGeom prst="rect">
            <a:avLst/>
          </a:prstGeom>
          <a:noFill/>
        </p:spPr>
        <p:txBody>
          <a:bodyPr wrap="square" rtlCol="0">
            <a:spAutoFit/>
          </a:bodyPr>
          <a:lstStyle/>
          <a:p>
            <a:r>
              <a:rPr lang="en-GB" sz="2000" b="0" dirty="0">
                <a:solidFill>
                  <a:srgbClr val="0F5494"/>
                </a:solidFill>
              </a:rPr>
              <a:t>For students and recent graduates, incl. teachers </a:t>
            </a:r>
          </a:p>
        </p:txBody>
      </p:sp>
    </p:spTree>
    <p:extLst>
      <p:ext uri="{BB962C8B-B14F-4D97-AF65-F5344CB8AC3E}">
        <p14:creationId xmlns:p14="http://schemas.microsoft.com/office/powerpoint/2010/main" val="2716359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C:\Users\barkona\AppData\Local\Microsoft\Windows\Temporary Internet Files\Content.Outlook\HK6DA3VI\shutterstock_2302314-youngtraine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48638"/>
            <a:ext cx="5040560" cy="580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35304"/>
            <a:ext cx="9179992" cy="6022087"/>
          </a:xfrm>
        </p:spPr>
      </p:pic>
    </p:spTree>
    <p:extLst>
      <p:ext uri="{BB962C8B-B14F-4D97-AF65-F5344CB8AC3E}">
        <p14:creationId xmlns:p14="http://schemas.microsoft.com/office/powerpoint/2010/main" val="3477985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5400600"/>
          </a:xfrm>
          <a:prstGeom prst="rect">
            <a:avLst/>
          </a:prstGeom>
        </p:spPr>
      </p:pic>
    </p:spTree>
    <p:extLst>
      <p:ext uri="{BB962C8B-B14F-4D97-AF65-F5344CB8AC3E}">
        <p14:creationId xmlns:p14="http://schemas.microsoft.com/office/powerpoint/2010/main" val="239938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7"/>
          <p:cNvSpPr/>
          <p:nvPr/>
        </p:nvSpPr>
        <p:spPr bwMode="auto">
          <a:xfrm>
            <a:off x="755576" y="2898185"/>
            <a:ext cx="2304256" cy="37749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7" name="Rectangle 26"/>
          <p:cNvSpPr/>
          <p:nvPr/>
        </p:nvSpPr>
        <p:spPr>
          <a:xfrm>
            <a:off x="467544" y="6324969"/>
            <a:ext cx="8430268" cy="307777"/>
          </a:xfrm>
          <a:prstGeom prst="rect">
            <a:avLst/>
          </a:prstGeom>
        </p:spPr>
        <p:txBody>
          <a:bodyPr wrap="square">
            <a:spAutoFit/>
          </a:bodyPr>
          <a:lstStyle/>
          <a:p>
            <a:r>
              <a:rPr lang="en-GB" sz="1400" b="1" u="sng" kern="0" dirty="0">
                <a:solidFill>
                  <a:schemeClr val="accent5">
                    <a:lumMod val="50000"/>
                  </a:schemeClr>
                </a:solidFill>
                <a:latin typeface="+mn-lt"/>
              </a:rPr>
              <a:t>http://ec.europa.eu/programmes/erasmus-plus/contact/national-agencies_en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 y="1268760"/>
            <a:ext cx="9144882" cy="5044274"/>
          </a:xfrm>
          <a:prstGeom prst="rect">
            <a:avLst/>
          </a:prstGeom>
        </p:spPr>
      </p:pic>
    </p:spTree>
    <p:extLst>
      <p:ext uri="{BB962C8B-B14F-4D97-AF65-F5344CB8AC3E}">
        <p14:creationId xmlns:p14="http://schemas.microsoft.com/office/powerpoint/2010/main" val="129163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7"/>
          <p:cNvSpPr/>
          <p:nvPr/>
        </p:nvSpPr>
        <p:spPr bwMode="auto">
          <a:xfrm>
            <a:off x="755576" y="2898185"/>
            <a:ext cx="2304256" cy="37749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8" name="Rectangle 3"/>
          <p:cNvSpPr txBox="1">
            <a:spLocks/>
          </p:cNvSpPr>
          <p:nvPr/>
        </p:nvSpPr>
        <p:spPr bwMode="auto">
          <a:xfrm>
            <a:off x="2411760" y="6093296"/>
            <a:ext cx="4757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ctr">
              <a:buFontTx/>
              <a:buNone/>
            </a:pPr>
            <a:r>
              <a:rPr lang="en-GB" sz="1600" b="1" u="sng" kern="0" dirty="0" smtClean="0">
                <a:solidFill>
                  <a:schemeClr val="accent5">
                    <a:lumMod val="50000"/>
                  </a:schemeClr>
                </a:solidFill>
                <a:hlinkClick r:id="rId3"/>
              </a:rPr>
              <a:t>http://ec.europa.eu/erasmus-plus</a:t>
            </a:r>
            <a:endParaRPr lang="en-GB" sz="1600" b="1" u="sng" kern="0" dirty="0" smtClean="0">
              <a:solidFill>
                <a:schemeClr val="accent5">
                  <a:lumMod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5" y="1268760"/>
            <a:ext cx="9075465" cy="4788135"/>
          </a:xfrm>
          <a:prstGeom prst="rect">
            <a:avLst/>
          </a:prstGeom>
        </p:spPr>
      </p:pic>
      <p:sp>
        <p:nvSpPr>
          <p:cNvPr id="4" name="Rectangle 3"/>
          <p:cNvSpPr/>
          <p:nvPr/>
        </p:nvSpPr>
        <p:spPr>
          <a:xfrm>
            <a:off x="3563888" y="1700808"/>
            <a:ext cx="1715108" cy="523220"/>
          </a:xfrm>
          <a:prstGeom prst="rect">
            <a:avLst/>
          </a:prstGeom>
          <a:ln>
            <a:noFill/>
          </a:ln>
        </p:spPr>
        <p:txBody>
          <a:bodyPr wrap="square">
            <a:spAutoFit/>
          </a:bodyPr>
          <a:lstStyle/>
          <a:p>
            <a:pPr algn="ctr"/>
            <a:r>
              <a:rPr lang="fr-BE" altLang="en-US" sz="2800" dirty="0" smtClean="0">
                <a:solidFill>
                  <a:srgbClr val="002060"/>
                </a:solidFill>
                <a:latin typeface="Times New Roman" panose="02020603050405020304" pitchFamily="18" charset="0"/>
                <a:cs typeface="Times New Roman" panose="02020603050405020304" pitchFamily="18" charset="0"/>
              </a:rPr>
              <a:t>Erasmus</a:t>
            </a:r>
            <a:r>
              <a:rPr lang="fr-BE" altLang="en-US" sz="2800" dirty="0">
                <a:solidFill>
                  <a:srgbClr val="002060"/>
                </a:solidFill>
                <a:latin typeface="Times New Roman" panose="02020603050405020304" pitchFamily="18" charset="0"/>
                <a:cs typeface="Times New Roman" panose="02020603050405020304" pitchFamily="18" charset="0"/>
              </a:rPr>
              <a:t>+</a:t>
            </a:r>
            <a:endParaRPr lang="en-GB" altLang="en-US" sz="28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05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4300"/>
          <a:stretch/>
        </p:blipFill>
        <p:spPr>
          <a:xfrm>
            <a:off x="0" y="0"/>
            <a:ext cx="9144000" cy="5877272"/>
          </a:xfrm>
          <a:prstGeom prst="rect">
            <a:avLst/>
          </a:prstGeom>
        </p:spPr>
      </p:pic>
      <p:sp>
        <p:nvSpPr>
          <p:cNvPr id="8" name="TextBox 7"/>
          <p:cNvSpPr txBox="1"/>
          <p:nvPr/>
        </p:nvSpPr>
        <p:spPr>
          <a:xfrm>
            <a:off x="251520" y="6237312"/>
            <a:ext cx="5868144" cy="400110"/>
          </a:xfrm>
          <a:prstGeom prst="rect">
            <a:avLst/>
          </a:prstGeom>
          <a:solidFill>
            <a:schemeClr val="bg1"/>
          </a:solidFill>
          <a:ln>
            <a:noFill/>
          </a:ln>
        </p:spPr>
        <p:txBody>
          <a:bodyPr wrap="square" rtlCol="0">
            <a:spAutoFit/>
          </a:bodyPr>
          <a:lstStyle/>
          <a:p>
            <a:r>
              <a:rPr lang="en-GB" sz="2000" dirty="0" smtClean="0">
                <a:solidFill>
                  <a:srgbClr val="154194"/>
                </a:solidFill>
                <a:latin typeface="Arial" panose="020B0604020202020204" pitchFamily="34" charset="0"/>
                <a:cs typeface="Arial" panose="020B0604020202020204" pitchFamily="34" charset="0"/>
              </a:rPr>
              <a:t>europa.eu/solidarity-corps</a:t>
            </a:r>
            <a:endParaRPr lang="en-GB" sz="2000" dirty="0">
              <a:solidFill>
                <a:srgbClr val="154194"/>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068960"/>
            <a:ext cx="3384376" cy="1417531"/>
          </a:xfrm>
          <a:prstGeom prst="rect">
            <a:avLst/>
          </a:prstGeom>
        </p:spPr>
      </p:pic>
      <p:sp>
        <p:nvSpPr>
          <p:cNvPr id="14" name="TextBox 13"/>
          <p:cNvSpPr txBox="1"/>
          <p:nvPr/>
        </p:nvSpPr>
        <p:spPr>
          <a:xfrm>
            <a:off x="5076056" y="188640"/>
            <a:ext cx="3960440" cy="461665"/>
          </a:xfrm>
          <a:prstGeom prst="rect">
            <a:avLst/>
          </a:prstGeom>
          <a:solidFill>
            <a:schemeClr val="bg1"/>
          </a:solidFill>
          <a:ln>
            <a:noFill/>
          </a:ln>
        </p:spPr>
        <p:txBody>
          <a:bodyPr wrap="square" rtlCol="0">
            <a:spAutoFit/>
          </a:bodyPr>
          <a:lstStyle/>
          <a:p>
            <a:r>
              <a:rPr lang="en-GB" sz="2400" b="1" dirty="0" smtClean="0">
                <a:solidFill>
                  <a:srgbClr val="154194"/>
                </a:solidFill>
                <a:latin typeface="Arial" panose="020B0604020202020204" pitchFamily="34" charset="0"/>
                <a:cs typeface="Arial" panose="020B0604020202020204" pitchFamily="34" charset="0"/>
              </a:rPr>
              <a:t>#EU</a:t>
            </a:r>
            <a:r>
              <a:rPr lang="en-GB" sz="2400" b="1" dirty="0" smtClean="0">
                <a:solidFill>
                  <a:srgbClr val="A81573"/>
                </a:solidFill>
                <a:latin typeface="Arial" panose="020B0604020202020204" pitchFamily="34" charset="0"/>
                <a:cs typeface="Arial" panose="020B0604020202020204" pitchFamily="34" charset="0"/>
              </a:rPr>
              <a:t>SOLIDARITY</a:t>
            </a:r>
            <a:r>
              <a:rPr lang="en-GB" sz="2400" b="1" dirty="0" smtClean="0">
                <a:solidFill>
                  <a:srgbClr val="14ADE5"/>
                </a:solidFill>
                <a:latin typeface="Arial" panose="020B0604020202020204" pitchFamily="34" charset="0"/>
                <a:cs typeface="Arial" panose="020B0604020202020204" pitchFamily="34" charset="0"/>
              </a:rPr>
              <a:t>CORPS</a:t>
            </a:r>
            <a:endParaRPr lang="en-GB" sz="2400" dirty="0">
              <a:solidFill>
                <a:srgbClr val="14ADE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57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Date Placeholder 3"/>
          <p:cNvSpPr txBox="1">
            <a:spLocks noGrp="1"/>
          </p:cNvSpPr>
          <p:nvPr>
            <p:ph type="sldNum" sz="quarter" idx="2"/>
          </p:nvPr>
        </p:nvSpPr>
        <p:spPr>
          <a:xfrm>
            <a:off x="8647115" y="188639"/>
            <a:ext cx="245365" cy="2402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808080"/>
                </a:solidFill>
              </a:rPr>
              <a:pPr/>
              <a:t>7</a:t>
            </a:fld>
            <a:endParaRPr>
              <a:solidFill>
                <a:srgbClr val="808080"/>
              </a:solidFill>
            </a:endParaRPr>
          </a:p>
        </p:txBody>
      </p:sp>
      <p:sp>
        <p:nvSpPr>
          <p:cNvPr id="898" name="Straight Connector 1"/>
          <p:cNvSpPr/>
          <p:nvPr/>
        </p:nvSpPr>
        <p:spPr>
          <a:xfrm flipH="1">
            <a:off x="3419872" y="-1"/>
            <a:ext cx="1152128" cy="6858002"/>
          </a:xfrm>
          <a:prstGeom prst="line">
            <a:avLst/>
          </a:prstGeom>
          <a:ln w="38100">
            <a:solidFill>
              <a:schemeClr val="accent3"/>
            </a:solidFill>
          </a:ln>
        </p:spPr>
        <p:txBody>
          <a:bodyPr lIns="45719" rIns="45719" anchor="ctr"/>
          <a:lstStyle/>
          <a:p>
            <a:pPr fontAlgn="auto" hangingPunct="0">
              <a:spcBef>
                <a:spcPts val="0"/>
              </a:spcBef>
              <a:spcAft>
                <a:spcPts val="0"/>
              </a:spcAft>
            </a:pPr>
            <a:endParaRPr sz="1200" b="0" kern="0">
              <a:solidFill>
                <a:srgbClr val="000000"/>
              </a:solidFill>
              <a:latin typeface="Helvetica Neue"/>
              <a:sym typeface="Helvetica Neue"/>
            </a:endParaRPr>
          </a:p>
        </p:txBody>
      </p:sp>
      <p:sp>
        <p:nvSpPr>
          <p:cNvPr id="899" name="TextBox 2"/>
          <p:cNvSpPr txBox="1"/>
          <p:nvPr/>
        </p:nvSpPr>
        <p:spPr>
          <a:xfrm>
            <a:off x="4499991" y="764704"/>
            <a:ext cx="4554761" cy="584775"/>
          </a:xfrm>
          <a:prstGeom prst="rect">
            <a:avLst/>
          </a:prstGeom>
          <a:solidFill>
            <a:schemeClr val="accent5">
              <a:lumOff val="44000"/>
            </a:schemeClr>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chemeClr val="accent3"/>
                </a:solidFill>
              </a:defRPr>
            </a:lvl1pPr>
          </a:lstStyle>
          <a:p>
            <a:pPr fontAlgn="auto" hangingPunct="0">
              <a:spcBef>
                <a:spcPts val="0"/>
              </a:spcBef>
              <a:spcAft>
                <a:spcPts val="0"/>
              </a:spcAft>
            </a:pPr>
            <a:endParaRPr kern="0" dirty="0">
              <a:solidFill>
                <a:srgbClr val="14ADE5"/>
              </a:solidFill>
              <a:latin typeface="Helvetica Neue"/>
              <a:sym typeface="Helvetica Neue"/>
            </a:endParaRPr>
          </a:p>
        </p:txBody>
      </p:sp>
      <p:sp>
        <p:nvSpPr>
          <p:cNvPr id="900" name="Content Placeholder 2"/>
          <p:cNvSpPr txBox="1"/>
          <p:nvPr/>
        </p:nvSpPr>
        <p:spPr>
          <a:xfrm>
            <a:off x="4499991" y="637217"/>
            <a:ext cx="4536504" cy="584775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fontAlgn="auto" hangingPunct="0">
              <a:spcBef>
                <a:spcPts val="0"/>
              </a:spcBef>
              <a:spcAft>
                <a:spcPts val="0"/>
              </a:spcAft>
              <a:defRPr sz="2400"/>
            </a:pPr>
            <a:endParaRPr lang="en-GB" sz="1600" kern="0" dirty="0" smtClean="0">
              <a:solidFill>
                <a:srgbClr val="14ADE5"/>
              </a:solidFill>
              <a:latin typeface="Arial" panose="020B0604020202020204" pitchFamily="34" charset="0"/>
              <a:cs typeface="Arial" panose="020B0604020202020204" pitchFamily="34" charset="0"/>
              <a:sym typeface="Helvetica Neue"/>
            </a:endParaRPr>
          </a:p>
          <a:p>
            <a:pPr algn="ctr" fontAlgn="auto" hangingPunct="0">
              <a:spcBef>
                <a:spcPts val="0"/>
              </a:spcBef>
              <a:spcAft>
                <a:spcPts val="0"/>
              </a:spcAft>
              <a:defRPr sz="2400"/>
            </a:pPr>
            <a:endParaRPr lang="en-GB" sz="1800" kern="0" dirty="0">
              <a:solidFill>
                <a:srgbClr val="14ADE5"/>
              </a:solidFill>
              <a:latin typeface="Arial" panose="020B0604020202020204" pitchFamily="34" charset="0"/>
              <a:cs typeface="Arial" panose="020B0604020202020204" pitchFamily="34" charset="0"/>
              <a:sym typeface="Helvetica Neue"/>
            </a:endParaRPr>
          </a:p>
          <a:p>
            <a:pPr fontAlgn="auto" hangingPunct="0">
              <a:spcBef>
                <a:spcPts val="0"/>
              </a:spcBef>
              <a:spcAft>
                <a:spcPts val="0"/>
              </a:spcAft>
              <a:defRPr sz="2400"/>
            </a:pPr>
            <a:r>
              <a:rPr lang="en-GB" sz="1800" kern="0" dirty="0" smtClean="0">
                <a:solidFill>
                  <a:srgbClr val="14ADE5"/>
                </a:solidFill>
                <a:latin typeface="Arial" panose="020B0604020202020204" pitchFamily="34" charset="0"/>
                <a:cs typeface="Arial" panose="020B0604020202020204" pitchFamily="34" charset="0"/>
                <a:sym typeface="Helvetica Neue"/>
              </a:rPr>
              <a:t>Who?</a:t>
            </a:r>
          </a:p>
          <a:p>
            <a:pPr fontAlgn="auto" hangingPunct="0">
              <a:spcBef>
                <a:spcPts val="0"/>
              </a:spcBef>
              <a:spcAft>
                <a:spcPts val="0"/>
              </a:spcAft>
              <a:defRPr sz="2400"/>
            </a:pPr>
            <a:r>
              <a:rPr lang="en-GB" sz="1800" kern="0" dirty="0">
                <a:solidFill>
                  <a:srgbClr val="154194"/>
                </a:solidFill>
                <a:latin typeface="Arial" panose="020B0604020202020204" pitchFamily="34" charset="0"/>
                <a:cs typeface="Arial" panose="020B0604020202020204" pitchFamily="34" charset="0"/>
                <a:sym typeface="Helvetica Neue"/>
              </a:rPr>
              <a:t>Y</a:t>
            </a:r>
            <a:r>
              <a:rPr lang="en-GB" sz="1800" kern="0" dirty="0" smtClean="0">
                <a:solidFill>
                  <a:srgbClr val="154194"/>
                </a:solidFill>
                <a:latin typeface="Arial" panose="020B0604020202020204" pitchFamily="34" charset="0"/>
                <a:cs typeface="Arial" panose="020B0604020202020204" pitchFamily="34" charset="0"/>
                <a:sym typeface="Helvetica Neue"/>
              </a:rPr>
              <a:t>oung people aged 18-30</a:t>
            </a:r>
          </a:p>
          <a:p>
            <a:pPr fontAlgn="auto" hangingPunct="0">
              <a:spcBef>
                <a:spcPts val="0"/>
              </a:spcBef>
              <a:spcAft>
                <a:spcPts val="0"/>
              </a:spcAft>
              <a:defRPr sz="2400"/>
            </a:pPr>
            <a:endParaRPr lang="en-GB" sz="1800" kern="0" dirty="0" smtClean="0">
              <a:solidFill>
                <a:srgbClr val="14ADE5"/>
              </a:solidFill>
              <a:latin typeface="Arial" panose="020B0604020202020204" pitchFamily="34" charset="0"/>
              <a:cs typeface="Arial" panose="020B0604020202020204" pitchFamily="34" charset="0"/>
              <a:sym typeface="Helvetica Neue"/>
            </a:endParaRPr>
          </a:p>
          <a:p>
            <a:pPr fontAlgn="auto" hangingPunct="0">
              <a:spcBef>
                <a:spcPts val="0"/>
              </a:spcBef>
              <a:spcAft>
                <a:spcPts val="0"/>
              </a:spcAft>
              <a:defRPr sz="2400"/>
            </a:pPr>
            <a:r>
              <a:rPr lang="en-GB" sz="1800" kern="0" dirty="0" smtClean="0">
                <a:solidFill>
                  <a:srgbClr val="14ADE5"/>
                </a:solidFill>
                <a:latin typeface="Arial" panose="020B0604020202020204" pitchFamily="34" charset="0"/>
                <a:cs typeface="Arial" panose="020B0604020202020204" pitchFamily="34" charset="0"/>
                <a:sym typeface="Helvetica Neue"/>
              </a:rPr>
              <a:t>What?</a:t>
            </a:r>
          </a:p>
          <a:p>
            <a:pPr fontAlgn="auto" hangingPunct="0">
              <a:spcBef>
                <a:spcPts val="0"/>
              </a:spcBef>
              <a:spcAft>
                <a:spcPts val="0"/>
              </a:spcAft>
              <a:defRPr sz="2400"/>
            </a:pPr>
            <a:r>
              <a:rPr lang="en-GB" sz="1800" kern="0" dirty="0" smtClean="0">
                <a:solidFill>
                  <a:srgbClr val="154194"/>
                </a:solidFill>
                <a:latin typeface="Arial" panose="020B0604020202020204" pitchFamily="34" charset="0"/>
                <a:cs typeface="Arial" panose="020B0604020202020204" pitchFamily="34" charset="0"/>
                <a:sym typeface="Helvetica Neue"/>
              </a:rPr>
              <a:t>Volunteering, traineeships and jobs in areas such as social work and integration, environment, culture, education and other</a:t>
            </a:r>
          </a:p>
          <a:p>
            <a:pPr fontAlgn="auto" hangingPunct="0">
              <a:spcBef>
                <a:spcPts val="0"/>
              </a:spcBef>
              <a:spcAft>
                <a:spcPts val="0"/>
              </a:spcAft>
              <a:defRPr sz="2400"/>
            </a:pPr>
            <a:endParaRPr lang="en-GB" sz="1800" kern="0" dirty="0" smtClean="0">
              <a:solidFill>
                <a:srgbClr val="154194"/>
              </a:solidFill>
              <a:latin typeface="Arial" panose="020B0604020202020204" pitchFamily="34" charset="0"/>
              <a:cs typeface="Arial" panose="020B0604020202020204" pitchFamily="34" charset="0"/>
              <a:sym typeface="Helvetica Neue"/>
            </a:endParaRPr>
          </a:p>
          <a:p>
            <a:pPr fontAlgn="auto" hangingPunct="0">
              <a:spcBef>
                <a:spcPts val="0"/>
              </a:spcBef>
              <a:spcAft>
                <a:spcPts val="0"/>
              </a:spcAft>
              <a:defRPr sz="2400"/>
            </a:pPr>
            <a:r>
              <a:rPr lang="en-GB" sz="1800" kern="0" dirty="0" smtClean="0">
                <a:solidFill>
                  <a:schemeClr val="accent3"/>
                </a:solidFill>
                <a:latin typeface="Arial" panose="020B0604020202020204" pitchFamily="34" charset="0"/>
                <a:cs typeface="Arial" panose="020B0604020202020204" pitchFamily="34" charset="0"/>
                <a:sym typeface="Helvetica Neue"/>
              </a:rPr>
              <a:t>How long?</a:t>
            </a:r>
          </a:p>
          <a:p>
            <a:pPr fontAlgn="auto" hangingPunct="0">
              <a:spcBef>
                <a:spcPts val="0"/>
              </a:spcBef>
              <a:spcAft>
                <a:spcPts val="0"/>
              </a:spcAft>
              <a:defRPr sz="2400"/>
            </a:pPr>
            <a:r>
              <a:rPr lang="en-GB" sz="1800" kern="0" dirty="0" smtClean="0">
                <a:solidFill>
                  <a:schemeClr val="accent1"/>
                </a:solidFill>
                <a:latin typeface="Arial" panose="020B0604020202020204" pitchFamily="34" charset="0"/>
                <a:cs typeface="Arial" panose="020B0604020202020204" pitchFamily="34" charset="0"/>
                <a:sym typeface="Helvetica Neue"/>
              </a:rPr>
              <a:t>Up to 12 months</a:t>
            </a:r>
            <a:endParaRPr lang="en-GB" sz="1800" kern="0" dirty="0">
              <a:solidFill>
                <a:schemeClr val="accent1"/>
              </a:solidFill>
              <a:latin typeface="Arial" panose="020B0604020202020204" pitchFamily="34" charset="0"/>
              <a:cs typeface="Arial" panose="020B0604020202020204" pitchFamily="34" charset="0"/>
              <a:sym typeface="Helvetica Neue"/>
            </a:endParaRPr>
          </a:p>
          <a:p>
            <a:pPr fontAlgn="auto" hangingPunct="0">
              <a:spcBef>
                <a:spcPts val="0"/>
              </a:spcBef>
              <a:spcAft>
                <a:spcPts val="0"/>
              </a:spcAft>
              <a:defRPr sz="2400"/>
            </a:pPr>
            <a:endParaRPr lang="en-GB" sz="1800" kern="0" dirty="0" smtClean="0">
              <a:solidFill>
                <a:srgbClr val="154194"/>
              </a:solidFill>
              <a:latin typeface="Arial" panose="020B0604020202020204" pitchFamily="34" charset="0"/>
              <a:cs typeface="Arial" panose="020B0604020202020204" pitchFamily="34" charset="0"/>
              <a:sym typeface="Helvetica Neue"/>
            </a:endParaRPr>
          </a:p>
          <a:p>
            <a:pPr fontAlgn="auto" hangingPunct="0">
              <a:spcBef>
                <a:spcPts val="0"/>
              </a:spcBef>
              <a:spcAft>
                <a:spcPts val="0"/>
              </a:spcAft>
              <a:defRPr sz="2400"/>
            </a:pPr>
            <a:r>
              <a:rPr lang="en-GB" sz="1800" kern="0" dirty="0" smtClean="0">
                <a:solidFill>
                  <a:schemeClr val="accent3"/>
                </a:solidFill>
                <a:latin typeface="Arial" panose="020B0604020202020204" pitchFamily="34" charset="0"/>
                <a:cs typeface="Arial" panose="020B0604020202020204" pitchFamily="34" charset="0"/>
                <a:sym typeface="Helvetica Neue"/>
              </a:rPr>
              <a:t>How?</a:t>
            </a:r>
          </a:p>
          <a:p>
            <a:pPr marL="285750" indent="-285750" fontAlgn="auto" hangingPunct="0">
              <a:spcBef>
                <a:spcPts val="0"/>
              </a:spcBef>
              <a:spcAft>
                <a:spcPts val="0"/>
              </a:spcAft>
              <a:buFont typeface="Wingdings" panose="05000000000000000000" pitchFamily="2" charset="2"/>
              <a:buChar char="ü"/>
              <a:defRPr sz="2400"/>
            </a:pPr>
            <a:r>
              <a:rPr lang="en-GB" sz="1800" kern="0" dirty="0" smtClean="0">
                <a:solidFill>
                  <a:schemeClr val="accent1"/>
                </a:solidFill>
                <a:latin typeface="Arial" panose="020B0604020202020204" pitchFamily="34" charset="0"/>
                <a:cs typeface="Arial" panose="020B0604020202020204" pitchFamily="34" charset="0"/>
                <a:sym typeface="Helvetica Neue"/>
              </a:rPr>
              <a:t>Young people register </a:t>
            </a:r>
          </a:p>
          <a:p>
            <a:pPr marL="285750" indent="-285750" fontAlgn="auto" hangingPunct="0">
              <a:spcBef>
                <a:spcPts val="0"/>
              </a:spcBef>
              <a:spcAft>
                <a:spcPts val="0"/>
              </a:spcAft>
              <a:buFont typeface="Wingdings" panose="05000000000000000000" pitchFamily="2" charset="2"/>
              <a:buChar char="ü"/>
              <a:defRPr sz="2400"/>
            </a:pPr>
            <a:r>
              <a:rPr lang="en-GB" sz="1800" kern="0" dirty="0" smtClean="0">
                <a:solidFill>
                  <a:schemeClr val="accent1"/>
                </a:solidFill>
                <a:latin typeface="Arial" panose="020B0604020202020204" pitchFamily="34" charset="0"/>
                <a:cs typeface="Arial" panose="020B0604020202020204" pitchFamily="34" charset="0"/>
                <a:sym typeface="Helvetica Neue"/>
              </a:rPr>
              <a:t>Organisations search for suitable candidates</a:t>
            </a:r>
          </a:p>
          <a:p>
            <a:pPr marL="285750" indent="-285750" fontAlgn="auto" hangingPunct="0">
              <a:spcBef>
                <a:spcPts val="0"/>
              </a:spcBef>
              <a:spcAft>
                <a:spcPts val="0"/>
              </a:spcAft>
              <a:buFont typeface="Wingdings" panose="05000000000000000000" pitchFamily="2" charset="2"/>
              <a:buChar char="ü"/>
              <a:defRPr sz="2400"/>
            </a:pPr>
            <a:r>
              <a:rPr lang="en-GB" sz="1800" kern="0" dirty="0">
                <a:solidFill>
                  <a:schemeClr val="accent1"/>
                </a:solidFill>
                <a:latin typeface="Arial" panose="020B0604020202020204" pitchFamily="34" charset="0"/>
                <a:cs typeface="Arial" panose="020B0604020202020204" pitchFamily="34" charset="0"/>
                <a:sym typeface="Helvetica Neue"/>
              </a:rPr>
              <a:t>Y</a:t>
            </a:r>
            <a:r>
              <a:rPr lang="en-GB" sz="1800" kern="0" dirty="0" smtClean="0">
                <a:solidFill>
                  <a:schemeClr val="accent1"/>
                </a:solidFill>
                <a:latin typeface="Arial" panose="020B0604020202020204" pitchFamily="34" charset="0"/>
                <a:cs typeface="Arial" panose="020B0604020202020204" pitchFamily="34" charset="0"/>
                <a:sym typeface="Helvetica Neue"/>
              </a:rPr>
              <a:t>oung people can apply for advertised opportunities</a:t>
            </a:r>
          </a:p>
          <a:p>
            <a:pPr algn="ctr" fontAlgn="auto" hangingPunct="0">
              <a:spcBef>
                <a:spcPts val="0"/>
              </a:spcBef>
              <a:spcAft>
                <a:spcPts val="0"/>
              </a:spcAft>
              <a:defRPr sz="2400"/>
            </a:pPr>
            <a:endParaRPr lang="en-GB" sz="1600" kern="0" dirty="0" smtClean="0">
              <a:solidFill>
                <a:schemeClr val="accent1"/>
              </a:solidFill>
              <a:latin typeface="Arial" panose="020B0604020202020204" pitchFamily="34" charset="0"/>
              <a:cs typeface="Arial" panose="020B0604020202020204" pitchFamily="34" charset="0"/>
              <a:sym typeface="Helvetica Neue"/>
            </a:endParaRPr>
          </a:p>
        </p:txBody>
      </p:sp>
      <p:sp>
        <p:nvSpPr>
          <p:cNvPr id="8" name="TextBox 7"/>
          <p:cNvSpPr txBox="1"/>
          <p:nvPr/>
        </p:nvSpPr>
        <p:spPr>
          <a:xfrm>
            <a:off x="1" y="6237312"/>
            <a:ext cx="5868144" cy="400110"/>
          </a:xfrm>
          <a:prstGeom prst="rect">
            <a:avLst/>
          </a:prstGeom>
          <a:solidFill>
            <a:schemeClr val="bg1"/>
          </a:solidFill>
          <a:ln>
            <a:noFill/>
          </a:ln>
        </p:spPr>
        <p:txBody>
          <a:bodyPr wrap="square" rtlCol="0">
            <a:spAutoFit/>
          </a:bodyPr>
          <a:lstStyle/>
          <a:p>
            <a:r>
              <a:rPr lang="en-GB" sz="2000" dirty="0" smtClean="0">
                <a:solidFill>
                  <a:srgbClr val="154194"/>
                </a:solidFill>
                <a:latin typeface="Arial" panose="020B0604020202020204" pitchFamily="34" charset="0"/>
                <a:cs typeface="Arial" panose="020B0604020202020204" pitchFamily="34" charset="0"/>
              </a:rPr>
              <a:t>Register at: europa.eu/solidarity-corps</a:t>
            </a:r>
            <a:endParaRPr lang="en-GB" sz="2000" dirty="0">
              <a:solidFill>
                <a:srgbClr val="1541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077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277498" y="1630747"/>
            <a:ext cx="8694051" cy="1080120"/>
          </a:xfrm>
        </p:spPr>
        <p:txBody>
          <a:bodyPr/>
          <a:lstStyle/>
          <a:p>
            <a:pPr marL="0" indent="0" eaLnBrk="1" hangingPunct="1">
              <a:defRPr/>
            </a:pPr>
            <a:r>
              <a:rPr lang="en-GB" altLang="en-US" sz="4400" dirty="0" smtClean="0">
                <a:latin typeface="Calibri" panose="020F0502020204030204" pitchFamily="34" charset="0"/>
                <a:cs typeface="Calibri" panose="020F0502020204030204" pitchFamily="34" charset="0"/>
              </a:rPr>
              <a:t>Marie Skłodowska-Curie Actions</a:t>
            </a:r>
            <a:br>
              <a:rPr lang="en-GB" altLang="en-US" sz="4400" dirty="0" smtClean="0">
                <a:latin typeface="Calibri" panose="020F0502020204030204" pitchFamily="34" charset="0"/>
                <a:cs typeface="Calibri" panose="020F0502020204030204" pitchFamily="34" charset="0"/>
              </a:rPr>
            </a:br>
            <a:r>
              <a:rPr lang="en-GB" altLang="en-US" sz="2800" dirty="0" smtClean="0">
                <a:latin typeface="Calibri" panose="020F0502020204030204" pitchFamily="34" charset="0"/>
                <a:cs typeface="Calibri" panose="020F0502020204030204" pitchFamily="34" charset="0"/>
              </a:rPr>
              <a:t>Training and career development for researchers</a:t>
            </a:r>
            <a:br>
              <a:rPr lang="en-GB" altLang="en-US" sz="2800" dirty="0" smtClean="0">
                <a:latin typeface="Calibri" panose="020F0502020204030204" pitchFamily="34" charset="0"/>
                <a:cs typeface="Calibri" panose="020F0502020204030204" pitchFamily="34" charset="0"/>
              </a:rPr>
            </a:br>
            <a:endParaRPr lang="en-GB" altLang="en-US" sz="2800" dirty="0" smtClean="0">
              <a:latin typeface="Calibri" panose="020F0502020204030204" pitchFamily="34" charset="0"/>
              <a:cs typeface="Calibri" panose="020F0502020204030204" pitchFamily="34" charset="0"/>
            </a:endParaRPr>
          </a:p>
        </p:txBody>
      </p:sp>
      <p:sp>
        <p:nvSpPr>
          <p:cNvPr id="12291" name="Rectangle 4"/>
          <p:cNvSpPr>
            <a:spLocks noChangeArrowheads="1"/>
          </p:cNvSpPr>
          <p:nvPr/>
        </p:nvSpPr>
        <p:spPr bwMode="auto">
          <a:xfrm>
            <a:off x="4725988" y="5629275"/>
            <a:ext cx="529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ea typeface="Geneva"/>
                <a:cs typeface="Geneva"/>
              </a:defRPr>
            </a:lvl1pPr>
            <a:lvl2pPr marL="742950" indent="-285750" eaLnBrk="0" hangingPunct="0">
              <a:spcBef>
                <a:spcPct val="20000"/>
              </a:spcBef>
              <a:buClr>
                <a:srgbClr val="009FBA"/>
              </a:buClr>
              <a:buChar char="•"/>
              <a:defRPr sz="2000" b="1">
                <a:solidFill>
                  <a:srgbClr val="0F5494"/>
                </a:solidFill>
                <a:latin typeface="Verdana" pitchFamily="34" charset="0"/>
                <a:ea typeface="Geneva"/>
                <a:cs typeface="Geneva"/>
              </a:defRPr>
            </a:lvl2pPr>
            <a:lvl3pPr marL="1143000" indent="-228600" eaLnBrk="0" hangingPunct="0">
              <a:spcBef>
                <a:spcPct val="20000"/>
              </a:spcBef>
              <a:defRPr sz="1400">
                <a:solidFill>
                  <a:srgbClr val="0F5494"/>
                </a:solidFill>
                <a:latin typeface="Verdana" pitchFamily="34" charset="0"/>
                <a:ea typeface="Geneva"/>
                <a:cs typeface="Geneva"/>
              </a:defRPr>
            </a:lvl3pPr>
            <a:lvl4pPr marL="1600200" indent="-228600" eaLnBrk="0" hangingPunct="0">
              <a:spcBef>
                <a:spcPct val="20000"/>
              </a:spcBef>
              <a:buChar char="–"/>
              <a:defRPr sz="2000">
                <a:solidFill>
                  <a:schemeClr val="tx1"/>
                </a:solidFill>
                <a:latin typeface="Arial" pitchFamily="34" charset="0"/>
                <a:ea typeface="Geneva"/>
                <a:cs typeface="Geneva"/>
              </a:defRPr>
            </a:lvl4pPr>
            <a:lvl5pPr marL="2057400" indent="-228600" eaLnBrk="0" hangingPunct="0">
              <a:spcBef>
                <a:spcPct val="20000"/>
              </a:spcBef>
              <a:buChar char="»"/>
              <a:defRPr sz="2000">
                <a:solidFill>
                  <a:schemeClr val="tx1"/>
                </a:solidFill>
                <a:latin typeface="Arial" pitchFamily="34" charset="0"/>
                <a:ea typeface="Geneva"/>
                <a:cs typeface="Geneva"/>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a:cs typeface="Geneva"/>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a:cs typeface="Geneva"/>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a:cs typeface="Geneva"/>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a:cs typeface="Geneva"/>
              </a:defRPr>
            </a:lvl9pPr>
          </a:lstStyle>
          <a:p>
            <a:pPr eaLnBrk="1" hangingPunct="1">
              <a:lnSpc>
                <a:spcPct val="110000"/>
              </a:lnSpc>
              <a:spcBef>
                <a:spcPct val="0"/>
              </a:spcBef>
              <a:buClr>
                <a:srgbClr val="FF6600"/>
              </a:buClr>
              <a:buFontTx/>
              <a:buNone/>
            </a:pPr>
            <a:endParaRPr lang="en-US" altLang="en-US" sz="1400" b="0" i="0" dirty="0">
              <a:solidFill>
                <a:srgbClr val="FFFFFF"/>
              </a:solidFill>
              <a:latin typeface="Calibri" pitchFamily="34" charset="0"/>
            </a:endParaRPr>
          </a:p>
        </p:txBody>
      </p:sp>
      <p:sp>
        <p:nvSpPr>
          <p:cNvPr id="3" name="Rectangle 2"/>
          <p:cNvSpPr/>
          <p:nvPr/>
        </p:nvSpPr>
        <p:spPr bwMode="auto">
          <a:xfrm>
            <a:off x="3779838" y="6597650"/>
            <a:ext cx="237648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marL="3175">
              <a:defRPr/>
            </a:pPr>
            <a:endParaRPr lang="en-US">
              <a:latin typeface="Verdana" charset="0"/>
              <a:ea typeface="ＭＳ Ｐゴシック" pitchFamily="34" charset="-128"/>
            </a:endParaRPr>
          </a:p>
        </p:txBody>
      </p:sp>
      <p:sp>
        <p:nvSpPr>
          <p:cNvPr id="12293" name="Rectangle 4"/>
          <p:cNvSpPr>
            <a:spLocks noChangeArrowheads="1"/>
          </p:cNvSpPr>
          <p:nvPr/>
        </p:nvSpPr>
        <p:spPr bwMode="auto">
          <a:xfrm>
            <a:off x="23813" y="5794375"/>
            <a:ext cx="529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ea typeface="Geneva"/>
                <a:cs typeface="Geneva"/>
              </a:defRPr>
            </a:lvl1pPr>
            <a:lvl2pPr marL="742950" indent="-285750" eaLnBrk="0" hangingPunct="0">
              <a:spcBef>
                <a:spcPct val="20000"/>
              </a:spcBef>
              <a:buClr>
                <a:srgbClr val="009FBA"/>
              </a:buClr>
              <a:buChar char="•"/>
              <a:defRPr sz="2000" b="1">
                <a:solidFill>
                  <a:srgbClr val="0F5494"/>
                </a:solidFill>
                <a:latin typeface="Verdana" pitchFamily="34" charset="0"/>
                <a:ea typeface="Geneva"/>
                <a:cs typeface="Geneva"/>
              </a:defRPr>
            </a:lvl2pPr>
            <a:lvl3pPr marL="1143000" indent="-228600" eaLnBrk="0" hangingPunct="0">
              <a:spcBef>
                <a:spcPct val="20000"/>
              </a:spcBef>
              <a:defRPr sz="1400">
                <a:solidFill>
                  <a:srgbClr val="0F5494"/>
                </a:solidFill>
                <a:latin typeface="Verdana" pitchFamily="34" charset="0"/>
                <a:ea typeface="Geneva"/>
                <a:cs typeface="Geneva"/>
              </a:defRPr>
            </a:lvl3pPr>
            <a:lvl4pPr marL="1600200" indent="-228600" eaLnBrk="0" hangingPunct="0">
              <a:spcBef>
                <a:spcPct val="20000"/>
              </a:spcBef>
              <a:buChar char="–"/>
              <a:defRPr sz="2000">
                <a:solidFill>
                  <a:schemeClr val="tx1"/>
                </a:solidFill>
                <a:latin typeface="Arial" pitchFamily="34" charset="0"/>
                <a:ea typeface="Geneva"/>
                <a:cs typeface="Geneva"/>
              </a:defRPr>
            </a:lvl4pPr>
            <a:lvl5pPr marL="2057400" indent="-228600" eaLnBrk="0" hangingPunct="0">
              <a:spcBef>
                <a:spcPct val="20000"/>
              </a:spcBef>
              <a:buChar char="»"/>
              <a:defRPr sz="2000">
                <a:solidFill>
                  <a:schemeClr val="tx1"/>
                </a:solidFill>
                <a:latin typeface="Arial" pitchFamily="34" charset="0"/>
                <a:ea typeface="Geneva"/>
                <a:cs typeface="Geneva"/>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a:cs typeface="Geneva"/>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a:cs typeface="Geneva"/>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a:cs typeface="Geneva"/>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a:cs typeface="Geneva"/>
              </a:defRPr>
            </a:lvl9pPr>
          </a:lstStyle>
          <a:p>
            <a:pPr eaLnBrk="1" hangingPunct="1">
              <a:lnSpc>
                <a:spcPct val="110000"/>
              </a:lnSpc>
              <a:spcBef>
                <a:spcPct val="0"/>
              </a:spcBef>
              <a:buClr>
                <a:srgbClr val="FF6600"/>
              </a:buClr>
              <a:buFontTx/>
              <a:buNone/>
            </a:pPr>
            <a:endParaRPr lang="en-US" altLang="en-US" sz="1600" b="0" i="0" dirty="0">
              <a:solidFill>
                <a:srgbClr val="FFFFFF"/>
              </a:solidFill>
              <a:latin typeface="Calibri" pitchFamily="34" charset="0"/>
            </a:endParaRPr>
          </a:p>
        </p:txBody>
      </p:sp>
      <p:sp>
        <p:nvSpPr>
          <p:cNvPr id="2" name="TextBox 1"/>
          <p:cNvSpPr txBox="1"/>
          <p:nvPr/>
        </p:nvSpPr>
        <p:spPr>
          <a:xfrm>
            <a:off x="708559" y="4681766"/>
            <a:ext cx="3189463" cy="1938992"/>
          </a:xfrm>
          <a:prstGeom prst="rect">
            <a:avLst/>
          </a:prstGeom>
          <a:noFill/>
        </p:spPr>
        <p:txBody>
          <a:bodyPr wrap="none" rtlCol="0">
            <a:spAutoFit/>
          </a:bodyPr>
          <a:lstStyle/>
          <a:p>
            <a:pPr marL="342900" indent="-342900">
              <a:buFont typeface="Wingdings" panose="05000000000000000000" pitchFamily="2" charset="2"/>
              <a:buChar char="Ø"/>
            </a:pPr>
            <a:r>
              <a:rPr lang="fr-BE" sz="2400" dirty="0">
                <a:solidFill>
                  <a:schemeClr val="bg1"/>
                </a:solidFill>
                <a:latin typeface="Calibri" panose="020F0502020204030204" pitchFamily="34" charset="0"/>
                <a:ea typeface="+mj-ea"/>
                <a:cs typeface="Calibri" panose="020F0502020204030204" pitchFamily="34" charset="0"/>
              </a:rPr>
              <a:t>Doctoral </a:t>
            </a:r>
            <a:r>
              <a:rPr lang="fr-BE" sz="2400" dirty="0" smtClean="0">
                <a:solidFill>
                  <a:schemeClr val="bg1"/>
                </a:solidFill>
                <a:latin typeface="Calibri" panose="020F0502020204030204" pitchFamily="34" charset="0"/>
                <a:ea typeface="+mj-ea"/>
                <a:cs typeface="Calibri" panose="020F0502020204030204" pitchFamily="34" charset="0"/>
              </a:rPr>
              <a:t>training</a:t>
            </a:r>
          </a:p>
          <a:p>
            <a:pPr marL="342900" indent="-342900">
              <a:buFont typeface="Wingdings" panose="05000000000000000000" pitchFamily="2" charset="2"/>
              <a:buChar char="Ø"/>
            </a:pPr>
            <a:r>
              <a:rPr lang="fr-BE" sz="2400" dirty="0" smtClean="0">
                <a:solidFill>
                  <a:schemeClr val="bg1"/>
                </a:solidFill>
                <a:latin typeface="Calibri" panose="020F0502020204030204" pitchFamily="34" charset="0"/>
                <a:ea typeface="+mj-ea"/>
                <a:cs typeface="Calibri" panose="020F0502020204030204" pitchFamily="34" charset="0"/>
              </a:rPr>
              <a:t>Post-doc Fellowships</a:t>
            </a:r>
          </a:p>
          <a:p>
            <a:pPr marL="342900" indent="-342900">
              <a:buFont typeface="Wingdings" panose="05000000000000000000" pitchFamily="2" charset="2"/>
              <a:buChar char="Ø"/>
            </a:pPr>
            <a:r>
              <a:rPr lang="fr-BE" sz="2400" dirty="0" smtClean="0">
                <a:solidFill>
                  <a:schemeClr val="bg1"/>
                </a:solidFill>
                <a:latin typeface="Calibri" panose="020F0502020204030204" pitchFamily="34" charset="0"/>
                <a:ea typeface="+mj-ea"/>
                <a:cs typeface="Calibri" panose="020F0502020204030204" pitchFamily="34" charset="0"/>
              </a:rPr>
              <a:t>Staff exchanges</a:t>
            </a:r>
          </a:p>
          <a:p>
            <a:pPr marL="342900" indent="-342900">
              <a:buFont typeface="Wingdings" panose="05000000000000000000" pitchFamily="2" charset="2"/>
              <a:buChar char="Ø"/>
            </a:pPr>
            <a:r>
              <a:rPr lang="fr-BE" sz="2400" dirty="0" smtClean="0">
                <a:solidFill>
                  <a:schemeClr val="bg1"/>
                </a:solidFill>
                <a:latin typeface="Calibri" panose="020F0502020204030204" pitchFamily="34" charset="0"/>
                <a:ea typeface="+mj-ea"/>
                <a:cs typeface="Calibri" panose="020F0502020204030204" pitchFamily="34" charset="0"/>
              </a:rPr>
              <a:t>Science festivals</a:t>
            </a:r>
            <a:endParaRPr lang="en-GB" sz="2400" dirty="0">
              <a:solidFill>
                <a:schemeClr val="bg1"/>
              </a:solidFill>
              <a:latin typeface="Calibri" panose="020F0502020204030204" pitchFamily="34" charset="0"/>
              <a:ea typeface="+mj-ea"/>
              <a:cs typeface="Calibri" panose="020F0502020204030204" pitchFamily="34" charset="0"/>
            </a:endParaRPr>
          </a:p>
          <a:p>
            <a:endParaRPr lang="en-GB" sz="2400" dirty="0" err="1">
              <a:solidFill>
                <a:schemeClr val="bg1"/>
              </a:solidFill>
              <a:latin typeface="Calibri" panose="020F0502020204030204" pitchFamily="34" charset="0"/>
              <a:ea typeface="+mj-ea"/>
              <a:cs typeface="Calibri" panose="020F0502020204030204" pitchFamily="34" charset="0"/>
            </a:endParaRPr>
          </a:p>
        </p:txBody>
      </p:sp>
      <p:sp>
        <p:nvSpPr>
          <p:cNvPr id="18" name="TextBox 17"/>
          <p:cNvSpPr txBox="1"/>
          <p:nvPr/>
        </p:nvSpPr>
        <p:spPr>
          <a:xfrm>
            <a:off x="4879117" y="5344119"/>
            <a:ext cx="253596" cy="461665"/>
          </a:xfrm>
          <a:prstGeom prst="rect">
            <a:avLst/>
          </a:prstGeom>
          <a:noFill/>
        </p:spPr>
        <p:txBody>
          <a:bodyPr wrap="none" rtlCol="0">
            <a:spAutoFit/>
          </a:bodyPr>
          <a:lstStyle/>
          <a:p>
            <a:r>
              <a:rPr lang="fr-BE" sz="2400" dirty="0" smtClean="0">
                <a:solidFill>
                  <a:schemeClr val="bg1"/>
                </a:solidFill>
                <a:latin typeface="Calibri" panose="020F0502020204030204" pitchFamily="34" charset="0"/>
                <a:ea typeface="+mj-ea"/>
                <a:cs typeface="Calibri" panose="020F0502020204030204" pitchFamily="34" charset="0"/>
              </a:rPr>
              <a:t> </a:t>
            </a:r>
            <a:endParaRPr lang="en-GB" sz="2400" dirty="0" err="1">
              <a:solidFill>
                <a:schemeClr val="bg1"/>
              </a:solidFill>
              <a:latin typeface="Calibri" panose="020F0502020204030204" pitchFamily="34" charset="0"/>
              <a:ea typeface="+mj-ea"/>
              <a:cs typeface="Calibri" panose="020F0502020204030204" pitchFamily="34" charset="0"/>
            </a:endParaRPr>
          </a:p>
        </p:txBody>
      </p:sp>
      <p:sp>
        <p:nvSpPr>
          <p:cNvPr id="4" name="Rectangle 3"/>
          <p:cNvSpPr/>
          <p:nvPr/>
        </p:nvSpPr>
        <p:spPr>
          <a:xfrm>
            <a:off x="4194232" y="4681766"/>
            <a:ext cx="4716016" cy="1938992"/>
          </a:xfrm>
          <a:prstGeom prst="rect">
            <a:avLst/>
          </a:prstGeom>
        </p:spPr>
        <p:txBody>
          <a:bodyPr wrap="square">
            <a:spAutoFit/>
          </a:bodyPr>
          <a:lstStyle/>
          <a:p>
            <a:pPr marL="342900" lvl="0" indent="-342900">
              <a:buFont typeface="Wingdings" panose="05000000000000000000" pitchFamily="2" charset="2"/>
              <a:buChar char="Ø"/>
              <a:defRPr/>
            </a:pPr>
            <a:r>
              <a:rPr lang="en-GB" altLang="en-US" sz="2400" dirty="0" smtClean="0">
                <a:solidFill>
                  <a:schemeClr val="bg1"/>
                </a:solidFill>
                <a:latin typeface="Calibri" panose="020F0502020204030204" pitchFamily="34" charset="0"/>
                <a:ea typeface="+mj-ea"/>
                <a:cs typeface="Calibri" panose="020F0502020204030204" pitchFamily="34" charset="0"/>
              </a:rPr>
              <a:t>Nurturing excellence in research </a:t>
            </a:r>
            <a:r>
              <a:rPr lang="fr-BE" altLang="en-US" sz="2400" dirty="0" smtClean="0">
                <a:solidFill>
                  <a:schemeClr val="bg1"/>
                </a:solidFill>
                <a:latin typeface="Calibri" panose="020F0502020204030204" pitchFamily="34" charset="0"/>
                <a:ea typeface="+mj-ea"/>
                <a:cs typeface="Calibri" panose="020F0502020204030204" pitchFamily="34" charset="0"/>
              </a:rPr>
              <a:t> </a:t>
            </a:r>
            <a:endParaRPr lang="fr-BE" altLang="en-US" sz="2400" dirty="0">
              <a:solidFill>
                <a:schemeClr val="bg1"/>
              </a:solidFill>
              <a:latin typeface="Calibri" panose="020F0502020204030204" pitchFamily="34" charset="0"/>
              <a:ea typeface="+mj-ea"/>
              <a:cs typeface="Calibri" panose="020F0502020204030204" pitchFamily="34" charset="0"/>
            </a:endParaRPr>
          </a:p>
          <a:p>
            <a:pPr marL="342900" lvl="0" indent="-342900">
              <a:buFont typeface="Wingdings" panose="05000000000000000000" pitchFamily="2" charset="2"/>
              <a:buChar char="Ø"/>
              <a:defRPr/>
            </a:pPr>
            <a:r>
              <a:rPr lang="fr-BE" altLang="en-US" sz="2400" dirty="0">
                <a:solidFill>
                  <a:schemeClr val="bg1"/>
                </a:solidFill>
                <a:latin typeface="Calibri" panose="020F0502020204030204" pitchFamily="34" charset="0"/>
                <a:ea typeface="+mj-ea"/>
                <a:cs typeface="Calibri" panose="020F0502020204030204" pitchFamily="34" charset="0"/>
              </a:rPr>
              <a:t>International mobility</a:t>
            </a:r>
          </a:p>
          <a:p>
            <a:pPr marL="342900" lvl="0" indent="-342900">
              <a:buFont typeface="Wingdings" panose="05000000000000000000" pitchFamily="2" charset="2"/>
              <a:buChar char="Ø"/>
              <a:defRPr/>
            </a:pPr>
            <a:r>
              <a:rPr lang="fr-BE" altLang="en-US" sz="2400" dirty="0">
                <a:solidFill>
                  <a:schemeClr val="bg1"/>
                </a:solidFill>
                <a:latin typeface="Calibri" panose="020F0502020204030204" pitchFamily="34" charset="0"/>
                <a:ea typeface="+mj-ea"/>
                <a:cs typeface="Calibri" panose="020F0502020204030204" pitchFamily="34" charset="0"/>
              </a:rPr>
              <a:t>Academia and business</a:t>
            </a:r>
          </a:p>
          <a:p>
            <a:pPr marL="342900" lvl="0" indent="-342900">
              <a:buFont typeface="Wingdings" panose="05000000000000000000" pitchFamily="2" charset="2"/>
              <a:buChar char="Ø"/>
              <a:defRPr/>
            </a:pPr>
            <a:r>
              <a:rPr lang="fr-BE" altLang="en-US" sz="2400" dirty="0">
                <a:solidFill>
                  <a:schemeClr val="bg1"/>
                </a:solidFill>
                <a:latin typeface="Calibri" panose="020F0502020204030204" pitchFamily="34" charset="0"/>
                <a:ea typeface="+mj-ea"/>
                <a:cs typeface="Calibri" panose="020F0502020204030204" pitchFamily="34" charset="0"/>
              </a:rPr>
              <a:t>Good working conditions </a:t>
            </a:r>
          </a:p>
          <a:p>
            <a:pPr marL="342900" lvl="0" indent="-342900">
              <a:buFont typeface="Wingdings" panose="05000000000000000000" pitchFamily="2" charset="2"/>
              <a:buChar char="Ø"/>
              <a:defRPr/>
            </a:pPr>
            <a:endParaRPr lang="fr-BE" altLang="en-US" sz="2400" dirty="0">
              <a:solidFill>
                <a:schemeClr val="bg1"/>
              </a:solidFill>
              <a:latin typeface="Calibri" panose="020F0502020204030204" pitchFamily="34" charset="0"/>
              <a:ea typeface="+mj-ea"/>
              <a:cs typeface="Calibri" panose="020F0502020204030204" pitchFamily="34" charset="0"/>
            </a:endParaRPr>
          </a:p>
        </p:txBody>
      </p:sp>
      <p:sp>
        <p:nvSpPr>
          <p:cNvPr id="6" name="Rectangle 5"/>
          <p:cNvSpPr/>
          <p:nvPr/>
        </p:nvSpPr>
        <p:spPr>
          <a:xfrm>
            <a:off x="8497526" y="3048981"/>
            <a:ext cx="412722" cy="1630999"/>
          </a:xfrm>
          <a:prstGeom prst="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nvGrpSpPr>
          <p:cNvPr id="16" name="Group 15"/>
          <p:cNvGrpSpPr/>
          <p:nvPr/>
        </p:nvGrpSpPr>
        <p:grpSpPr>
          <a:xfrm>
            <a:off x="437512" y="2733191"/>
            <a:ext cx="8439318" cy="1948575"/>
            <a:chOff x="437512" y="2733191"/>
            <a:chExt cx="8439318" cy="1948575"/>
          </a:xfrm>
        </p:grpSpPr>
        <p:grpSp>
          <p:nvGrpSpPr>
            <p:cNvPr id="7" name="Group 1"/>
            <p:cNvGrpSpPr>
              <a:grpSpLocks/>
            </p:cNvGrpSpPr>
            <p:nvPr/>
          </p:nvGrpSpPr>
          <p:grpSpPr bwMode="auto">
            <a:xfrm>
              <a:off x="437512" y="2733191"/>
              <a:ext cx="8075847" cy="1948575"/>
              <a:chOff x="721609" y="1534447"/>
              <a:chExt cx="6950477" cy="1594490"/>
            </a:xfrm>
          </p:grpSpPr>
          <p:pic>
            <p:nvPicPr>
              <p:cNvPr id="8" name="Picture 4" descr="U:\C3\Communication - Events\IMAGES\people\ottavio_quir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34447"/>
                <a:ext cx="1173864" cy="127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U:\C3\Communication - Events\IMAGES\people\vanessa_sancho_shimiz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693676"/>
                <a:ext cx="923743" cy="127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U:\C3\Communication - Events\IMAGES\people\xu_d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09" y="1557460"/>
                <a:ext cx="918059" cy="127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U:\C3\Communication - Events\IMAGES\people\armando_arias_estab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1560188"/>
                <a:ext cx="946481" cy="142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U:\C3\Communication - Events\IMAGES\people\jonathan_dupliss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1637779"/>
                <a:ext cx="1847486" cy="123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U:\C3\Communication - Events\IMAGES\people\daniela_cot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8401" y="1729986"/>
                <a:ext cx="1026065" cy="127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U:\C3\Communication - Events\IMAGES\people\fernanda_bajanc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589" y="1707794"/>
                <a:ext cx="1057331" cy="142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U:\C3\Communication - Events\IMAGES\people\john_greenwoo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0232" y="1542563"/>
                <a:ext cx="1011854" cy="142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8476720" y="3061007"/>
              <a:ext cx="400110" cy="1565330"/>
            </a:xfrm>
            <a:prstGeom prst="rect">
              <a:avLst/>
            </a:prstGeom>
            <a:noFill/>
          </p:spPr>
          <p:txBody>
            <a:bodyPr vert="vert270" wrap="square" rtlCol="0">
              <a:spAutoFit/>
            </a:bodyPr>
            <a:lstStyle/>
            <a:p>
              <a:r>
                <a:rPr lang="fr-BE" sz="1400" dirty="0">
                  <a:solidFill>
                    <a:srgbClr val="83105B"/>
                  </a:solidFill>
                  <a:latin typeface="Calibri" panose="020F0502020204030204" pitchFamily="34" charset="0"/>
                  <a:cs typeface="Calibri" panose="020F0502020204030204" pitchFamily="34" charset="0"/>
                </a:rPr>
                <a:t>e</a:t>
              </a:r>
              <a:r>
                <a:rPr lang="fr-BE" sz="1400" dirty="0" smtClean="0">
                  <a:solidFill>
                    <a:srgbClr val="83105B"/>
                  </a:solidFill>
                  <a:latin typeface="Calibri" panose="020F0502020204030204" pitchFamily="34" charset="0"/>
                  <a:cs typeface="Calibri" panose="020F0502020204030204" pitchFamily="34" charset="0"/>
                </a:rPr>
                <a:t>c.europa.eu/</a:t>
              </a:r>
              <a:r>
                <a:rPr lang="fr-BE" sz="1400" dirty="0" err="1" smtClean="0">
                  <a:solidFill>
                    <a:srgbClr val="83105B"/>
                  </a:solidFill>
                  <a:latin typeface="Calibri" panose="020F0502020204030204" pitchFamily="34" charset="0"/>
                  <a:cs typeface="Calibri" panose="020F0502020204030204" pitchFamily="34" charset="0"/>
                </a:rPr>
                <a:t>msca</a:t>
              </a:r>
              <a:endParaRPr lang="en-GB" sz="1400" dirty="0" err="1" smtClean="0">
                <a:solidFill>
                  <a:srgbClr val="83105B"/>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526185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983" y="1188899"/>
            <a:ext cx="3687228" cy="492443"/>
          </a:xfrm>
          <a:prstGeom prst="rect">
            <a:avLst/>
          </a:prstGeom>
          <a:noFill/>
        </p:spPr>
        <p:txBody>
          <a:bodyPr wrap="none" rtlCol="0">
            <a:spAutoFit/>
          </a:bodyPr>
          <a:lstStyle/>
          <a:p>
            <a:r>
              <a:rPr lang="de-DE" sz="2600" kern="0" dirty="0" smtClean="0">
                <a:solidFill>
                  <a:schemeClr val="bg2">
                    <a:lumMod val="75000"/>
                  </a:schemeClr>
                </a:solidFill>
                <a:latin typeface="Arial" panose="020B0604020202020204" pitchFamily="34" charset="0"/>
                <a:ea typeface="+mj-ea"/>
                <a:cs typeface="Arial" panose="020B0604020202020204" pitchFamily="34" charset="0"/>
              </a:rPr>
              <a:t>Youth </a:t>
            </a:r>
            <a:r>
              <a:rPr lang="de-DE" sz="2600" kern="0" dirty="0" err="1">
                <a:solidFill>
                  <a:schemeClr val="bg2">
                    <a:lumMod val="75000"/>
                  </a:schemeClr>
                </a:solidFill>
                <a:latin typeface="Arial" panose="020B0604020202020204" pitchFamily="34" charset="0"/>
                <a:ea typeface="+mj-ea"/>
                <a:cs typeface="Arial" panose="020B0604020202020204" pitchFamily="34" charset="0"/>
              </a:rPr>
              <a:t>u</a:t>
            </a:r>
            <a:r>
              <a:rPr lang="de-DE" sz="2600" kern="0" dirty="0" err="1" smtClean="0">
                <a:solidFill>
                  <a:schemeClr val="bg2">
                    <a:lumMod val="75000"/>
                  </a:schemeClr>
                </a:solidFill>
                <a:latin typeface="Arial" panose="020B0604020202020204" pitchFamily="34" charset="0"/>
                <a:ea typeface="+mj-ea"/>
                <a:cs typeface="Arial" panose="020B0604020202020204" pitchFamily="34" charset="0"/>
              </a:rPr>
              <a:t>nemployment</a:t>
            </a:r>
            <a:r>
              <a:rPr lang="de-DE" sz="2600" kern="0" dirty="0" smtClean="0">
                <a:solidFill>
                  <a:schemeClr val="bg2">
                    <a:lumMod val="75000"/>
                  </a:schemeClr>
                </a:solidFill>
                <a:latin typeface="Arial" panose="020B0604020202020204" pitchFamily="34" charset="0"/>
                <a:ea typeface="+mj-ea"/>
                <a:cs typeface="Arial" panose="020B0604020202020204" pitchFamily="34" charset="0"/>
              </a:rPr>
              <a:t> </a:t>
            </a:r>
            <a:endParaRPr lang="de-DE" sz="2600" kern="0" dirty="0">
              <a:solidFill>
                <a:schemeClr val="bg2">
                  <a:lumMod val="75000"/>
                </a:schemeClr>
              </a:solidFill>
              <a:latin typeface="Arial" panose="020B0604020202020204" pitchFamily="34" charset="0"/>
              <a:ea typeface="+mj-ea"/>
              <a:cs typeface="Arial" panose="020B0604020202020204" pitchFamily="34" charset="0"/>
            </a:endParaRPr>
          </a:p>
        </p:txBody>
      </p:sp>
      <p:sp>
        <p:nvSpPr>
          <p:cNvPr id="5" name="TextBox 4"/>
          <p:cNvSpPr txBox="1"/>
          <p:nvPr/>
        </p:nvSpPr>
        <p:spPr>
          <a:xfrm>
            <a:off x="248983" y="2429895"/>
            <a:ext cx="7553671" cy="400110"/>
          </a:xfrm>
          <a:prstGeom prst="rect">
            <a:avLst/>
          </a:prstGeom>
          <a:noFill/>
        </p:spPr>
        <p:txBody>
          <a:bodyPr wrap="none" rtlCol="0">
            <a:spAutoFit/>
          </a:bodyPr>
          <a:lstStyle/>
          <a:p>
            <a:r>
              <a:rPr lang="en-GB" sz="2000" dirty="0">
                <a:solidFill>
                  <a:srgbClr val="0F5494"/>
                </a:solidFill>
              </a:rPr>
              <a:t>Youth</a:t>
            </a:r>
            <a:r>
              <a:rPr lang="en-GB" sz="2000" b="0" dirty="0">
                <a:solidFill>
                  <a:srgbClr val="0F5494"/>
                </a:solidFill>
              </a:rPr>
              <a:t> </a:t>
            </a:r>
            <a:r>
              <a:rPr lang="en-GB" sz="2000" dirty="0">
                <a:solidFill>
                  <a:srgbClr val="0F5494"/>
                </a:solidFill>
              </a:rPr>
              <a:t>unemployment</a:t>
            </a:r>
            <a:r>
              <a:rPr lang="en-GB" sz="2000" b="0" dirty="0">
                <a:solidFill>
                  <a:srgbClr val="0F5494"/>
                </a:solidFill>
              </a:rPr>
              <a:t> in the EU </a:t>
            </a:r>
            <a:r>
              <a:rPr lang="en-US" sz="2000" b="0" dirty="0">
                <a:solidFill>
                  <a:srgbClr val="0F5494"/>
                </a:solidFill>
              </a:rPr>
              <a:t>% </a:t>
            </a:r>
            <a:r>
              <a:rPr lang="en-GB" sz="2000" b="0" dirty="0">
                <a:solidFill>
                  <a:srgbClr val="0F5494"/>
                </a:solidFill>
              </a:rPr>
              <a:t>of work force </a:t>
            </a:r>
            <a:r>
              <a:rPr lang="en-US" sz="2000" b="0" dirty="0">
                <a:solidFill>
                  <a:srgbClr val="0F5494"/>
                </a:solidFill>
              </a:rPr>
              <a:t>15-24</a:t>
            </a:r>
            <a:endParaRPr lang="de-DE" sz="2000" b="0" dirty="0" err="1">
              <a:solidFill>
                <a:srgbClr val="0F5494"/>
              </a:solidFill>
            </a:endParaRPr>
          </a:p>
        </p:txBody>
      </p:sp>
      <p:pic>
        <p:nvPicPr>
          <p:cNvPr id="3" name="Picture 2" descr="Unkn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980728"/>
            <a:ext cx="2898893" cy="1378308"/>
          </a:xfrm>
          <a:prstGeom prst="rect">
            <a:avLst/>
          </a:prstGeom>
        </p:spPr>
      </p:pic>
      <p:graphicFrame>
        <p:nvGraphicFramePr>
          <p:cNvPr id="18" name="Chart 17"/>
          <p:cNvGraphicFramePr>
            <a:graphicFrameLocks/>
          </p:cNvGraphicFramePr>
          <p:nvPr>
            <p:extLst/>
          </p:nvPr>
        </p:nvGraphicFramePr>
        <p:xfrm>
          <a:off x="539552" y="3284984"/>
          <a:ext cx="5832648" cy="3168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7533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1_Blank">
      <a:dk1>
        <a:srgbClr val="000000"/>
      </a:dk1>
      <a:lt1>
        <a:srgbClr val="FFFFFF"/>
      </a:lt1>
      <a:dk2>
        <a:srgbClr val="A7A7A7"/>
      </a:dk2>
      <a:lt2>
        <a:srgbClr val="535353"/>
      </a:lt2>
      <a:accent1>
        <a:srgbClr val="154194"/>
      </a:accent1>
      <a:accent2>
        <a:srgbClr val="A81573"/>
      </a:accent2>
      <a:accent3>
        <a:srgbClr val="14ADE5"/>
      </a:accent3>
      <a:accent4>
        <a:srgbClr val="808080"/>
      </a:accent4>
      <a:accent5>
        <a:srgbClr val="8F8F8F"/>
      </a:accent5>
      <a:accent6>
        <a:srgbClr val="D8D8D8"/>
      </a:accent6>
      <a:hlink>
        <a:srgbClr val="0000FF"/>
      </a:hlink>
      <a:folHlink>
        <a:srgbClr val="FF00FF"/>
      </a:folHlink>
    </a:clrScheme>
    <a:fontScheme name="1_Blank">
      <a:majorFont>
        <a:latin typeface="Helvetica Neue"/>
        <a:ea typeface="Helvetica Neue"/>
        <a:cs typeface="Helvetica Neue"/>
      </a:majorFont>
      <a:minorFont>
        <a:latin typeface="Helvetica Neue"/>
        <a:ea typeface="Helvetica Neue"/>
        <a:cs typeface="Helvetica Neue"/>
      </a:minorFont>
    </a:fontScheme>
    <a:fmtScheme name="1_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694</TotalTime>
  <Words>2735</Words>
  <Application>Microsoft Office PowerPoint</Application>
  <PresentationFormat>On-screen Show (4:3)</PresentationFormat>
  <Paragraphs>286</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Blank</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Marie Skłodowska-Curie Actions Training and career development for researchers </vt:lpstr>
      <vt:lpstr>PowerPoint Presentation</vt:lpstr>
      <vt:lpstr>PowerPoint Presentation</vt:lpstr>
      <vt:lpstr>PowerPoint Presentation</vt:lpstr>
      <vt:lpstr>PowerPoint Presentation</vt:lpstr>
      <vt:lpstr>The European Programme for Employment and Social Innovation (EaSI)</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MONTEFUSCO Natalja (COMM-ROME)</dc:creator>
  <cp:lastModifiedBy>MONTEFUSCO Natalja (COMM-ROME)</cp:lastModifiedBy>
  <cp:revision>34</cp:revision>
  <cp:lastPrinted>2018-06-27T15:44:46Z</cp:lastPrinted>
  <dcterms:created xsi:type="dcterms:W3CDTF">2018-06-13T14:25:18Z</dcterms:created>
  <dcterms:modified xsi:type="dcterms:W3CDTF">2018-07-05T10:50:53Z</dcterms:modified>
</cp:coreProperties>
</file>