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5" r:id="rId2"/>
    <p:sldMasterId id="2147483817" r:id="rId3"/>
    <p:sldMasterId id="2147483811" r:id="rId4"/>
  </p:sldMasterIdLst>
  <p:notesMasterIdLst>
    <p:notesMasterId r:id="rId22"/>
  </p:notesMasterIdLst>
  <p:handoutMasterIdLst>
    <p:handoutMasterId r:id="rId23"/>
  </p:handoutMasterIdLst>
  <p:sldIdLst>
    <p:sldId id="263" r:id="rId5"/>
    <p:sldId id="331" r:id="rId6"/>
    <p:sldId id="266" r:id="rId7"/>
    <p:sldId id="479" r:id="rId8"/>
    <p:sldId id="480" r:id="rId9"/>
    <p:sldId id="269" r:id="rId10"/>
    <p:sldId id="275" r:id="rId11"/>
    <p:sldId id="272" r:id="rId12"/>
    <p:sldId id="558" r:id="rId13"/>
    <p:sldId id="492" r:id="rId14"/>
    <p:sldId id="493" r:id="rId15"/>
    <p:sldId id="273" r:id="rId16"/>
    <p:sldId id="495" r:id="rId17"/>
    <p:sldId id="496" r:id="rId18"/>
    <p:sldId id="512" r:id="rId19"/>
    <p:sldId id="274" r:id="rId20"/>
    <p:sldId id="513" r:id="rId21"/>
  </p:sldIdLst>
  <p:sldSz cx="9144000" cy="6858000" type="screen4x3"/>
  <p:notesSz cx="6718300" cy="98552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p15:clr>
            <a:srgbClr val="A4A3A4"/>
          </p15:clr>
        </p15:guide>
        <p15:guide id="2" pos="21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ED Christian (COMM)" initials="RC(" lastIdx="4" clrIdx="0"/>
  <p:cmAuthor id="1" name="CSICSAI Mate (ECFIN)" initials="CsM" lastIdx="4" clrIdx="1"/>
  <p:cmAuthor id="2" name="IZQUIERDO LOPEZ Alejandro (SG)" initials="AI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EA2"/>
    <a:srgbClr val="FED700"/>
    <a:srgbClr val="646464"/>
    <a:srgbClr val="262626"/>
    <a:srgbClr val="606060"/>
    <a:srgbClr val="00A3A0"/>
    <a:srgbClr val="B68A58"/>
    <a:srgbClr val="7FC6AE"/>
    <a:srgbClr val="84CA9E"/>
    <a:srgbClr val="E2A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0" autoAdjust="0"/>
    <p:restoredTop sz="80339" autoAdjust="0"/>
  </p:normalViewPr>
  <p:slideViewPr>
    <p:cSldViewPr>
      <p:cViewPr varScale="1">
        <p:scale>
          <a:sx n="92" d="100"/>
          <a:sy n="92" d="100"/>
        </p:scale>
        <p:origin x="19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3152026565728"/>
          <c:y val="8.2229961209967103E-2"/>
          <c:w val="0.54737769809437453"/>
          <c:h val="0.88188202197428422"/>
        </c:manualLayout>
      </c:layout>
      <c:doughnutChart>
        <c:varyColors val="1"/>
        <c:ser>
          <c:idx val="0"/>
          <c:order val="0"/>
          <c:tx>
            <c:strRef>
              <c:f>Sheet1!$B$1</c:f>
              <c:strCache>
                <c:ptCount val="1"/>
                <c:pt idx="0">
                  <c:v>Sales</c:v>
                </c:pt>
              </c:strCache>
            </c:strRef>
          </c:tx>
          <c:dPt>
            <c:idx val="0"/>
            <c:bubble3D val="0"/>
            <c:spPr>
              <a:solidFill>
                <a:srgbClr val="6699FF"/>
              </a:solidFill>
            </c:spPr>
            <c:extLst>
              <c:ext xmlns:c16="http://schemas.microsoft.com/office/drawing/2014/chart" uri="{C3380CC4-5D6E-409C-BE32-E72D297353CC}">
                <c16:uniqueId val="{00000001-10EF-4420-8934-3C56707810D4}"/>
              </c:ext>
            </c:extLst>
          </c:dPt>
          <c:dPt>
            <c:idx val="1"/>
            <c:bubble3D val="0"/>
            <c:spPr>
              <a:solidFill>
                <a:srgbClr val="33CCFF"/>
              </a:solidFill>
            </c:spPr>
            <c:extLst>
              <c:ext xmlns:c16="http://schemas.microsoft.com/office/drawing/2014/chart" uri="{C3380CC4-5D6E-409C-BE32-E72D297353CC}">
                <c16:uniqueId val="{00000003-10EF-4420-8934-3C56707810D4}"/>
              </c:ext>
            </c:extLst>
          </c:dPt>
          <c:dPt>
            <c:idx val="2"/>
            <c:bubble3D val="0"/>
            <c:spPr>
              <a:solidFill>
                <a:srgbClr val="00B050"/>
              </a:solidFill>
            </c:spPr>
            <c:extLst>
              <c:ext xmlns:c16="http://schemas.microsoft.com/office/drawing/2014/chart" uri="{C3380CC4-5D6E-409C-BE32-E72D297353CC}">
                <c16:uniqueId val="{00000005-10EF-4420-8934-3C56707810D4}"/>
              </c:ext>
            </c:extLst>
          </c:dPt>
          <c:dPt>
            <c:idx val="3"/>
            <c:bubble3D val="0"/>
            <c:spPr>
              <a:solidFill>
                <a:schemeClr val="bg1">
                  <a:lumMod val="65000"/>
                </a:schemeClr>
              </a:solidFill>
            </c:spPr>
            <c:extLst>
              <c:ext xmlns:c16="http://schemas.microsoft.com/office/drawing/2014/chart" uri="{C3380CC4-5D6E-409C-BE32-E72D297353CC}">
                <c16:uniqueId val="{00000007-10EF-4420-8934-3C56707810D4}"/>
              </c:ext>
            </c:extLst>
          </c:dPt>
          <c:dPt>
            <c:idx val="4"/>
            <c:bubble3D val="0"/>
            <c:spPr>
              <a:solidFill>
                <a:srgbClr val="FF3399"/>
              </a:solidFill>
            </c:spPr>
            <c:extLst>
              <c:ext xmlns:c16="http://schemas.microsoft.com/office/drawing/2014/chart" uri="{C3380CC4-5D6E-409C-BE32-E72D297353CC}">
                <c16:uniqueId val="{00000009-10EF-4420-8934-3C56707810D4}"/>
              </c:ext>
            </c:extLst>
          </c:dPt>
          <c:dPt>
            <c:idx val="5"/>
            <c:bubble3D val="0"/>
            <c:spPr>
              <a:solidFill>
                <a:srgbClr val="FFFF00"/>
              </a:solidFill>
            </c:spPr>
            <c:extLst>
              <c:ext xmlns:c16="http://schemas.microsoft.com/office/drawing/2014/chart" uri="{C3380CC4-5D6E-409C-BE32-E72D297353CC}">
                <c16:uniqueId val="{0000000B-10EF-4420-8934-3C56707810D4}"/>
              </c:ext>
            </c:extLst>
          </c:dPt>
          <c:dLbls>
            <c:delete val="1"/>
          </c:dLbls>
          <c:cat>
            <c:strRef>
              <c:f>Sheet1!$A$2:$A$7</c:f>
              <c:strCache>
                <c:ptCount val="6"/>
                <c:pt idx="0">
                  <c:v>Competitiveness for growth and jobs</c:v>
                </c:pt>
                <c:pt idx="1">
                  <c:v>Economic, social and territorial cohesion</c:v>
                </c:pt>
                <c:pt idx="2">
                  <c:v>Sustainable growth: natural resources 37% </c:v>
                </c:pt>
                <c:pt idx="3">
                  <c:v>Administration 6% </c:v>
                </c:pt>
                <c:pt idx="4">
                  <c:v>Global Europe 6% </c:v>
                </c:pt>
                <c:pt idx="5">
                  <c:v>Security and Citizenship 3% </c:v>
                </c:pt>
              </c:strCache>
            </c:strRef>
          </c:cat>
          <c:val>
            <c:numRef>
              <c:f>Sheet1!$B$2:$B$7</c:f>
              <c:numCache>
                <c:formatCode>General</c:formatCode>
                <c:ptCount val="6"/>
                <c:pt idx="0">
                  <c:v>14</c:v>
                </c:pt>
                <c:pt idx="1">
                  <c:v>34</c:v>
                </c:pt>
                <c:pt idx="2">
                  <c:v>37</c:v>
                </c:pt>
                <c:pt idx="3">
                  <c:v>6</c:v>
                </c:pt>
                <c:pt idx="4">
                  <c:v>6</c:v>
                </c:pt>
                <c:pt idx="5">
                  <c:v>3</c:v>
                </c:pt>
              </c:numCache>
            </c:numRef>
          </c:val>
          <c:extLst>
            <c:ext xmlns:c16="http://schemas.microsoft.com/office/drawing/2014/chart" uri="{C3380CC4-5D6E-409C-BE32-E72D297353CC}">
              <c16:uniqueId val="{0000000C-10EF-4420-8934-3C56707810D4}"/>
            </c:ext>
          </c:extLst>
        </c:ser>
        <c:dLbls>
          <c:showLegendKey val="0"/>
          <c:showVal val="1"/>
          <c:showCatName val="1"/>
          <c:showSerName val="0"/>
          <c:showPercent val="0"/>
          <c:showBubbleSize val="0"/>
          <c:showLeaderLines val="1"/>
        </c:dLbls>
        <c:firstSliceAng val="268"/>
        <c:holeSize val="64"/>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1968875656775282E-2"/>
          <c:y val="7.308721473973144E-2"/>
          <c:w val="0.55000452252920218"/>
          <c:h val="0.76111108009662021"/>
        </c:manualLayout>
      </c:layout>
      <c:doughnutChart>
        <c:varyColors val="1"/>
        <c:ser>
          <c:idx val="0"/>
          <c:order val="0"/>
          <c:tx>
            <c:strRef>
              <c:f>Sheet1!$B$1</c:f>
              <c:strCache>
                <c:ptCount val="1"/>
                <c:pt idx="0">
                  <c:v>Column1</c:v>
                </c:pt>
              </c:strCache>
            </c:strRef>
          </c:tx>
          <c:spPr>
            <a:ln>
              <a:solidFill>
                <a:schemeClr val="tx1"/>
              </a:solidFill>
            </a:ln>
          </c:spPr>
          <c:dPt>
            <c:idx val="0"/>
            <c:bubble3D val="0"/>
            <c:spPr>
              <a:solidFill>
                <a:srgbClr val="FAB135"/>
              </a:solidFill>
              <a:ln>
                <a:solidFill>
                  <a:schemeClr val="tx1"/>
                </a:solidFill>
              </a:ln>
            </c:spPr>
            <c:extLst>
              <c:ext xmlns:c16="http://schemas.microsoft.com/office/drawing/2014/chart" uri="{C3380CC4-5D6E-409C-BE32-E72D297353CC}">
                <c16:uniqueId val="{00000001-2CF4-408F-8665-A2BB2B68AC42}"/>
              </c:ext>
            </c:extLst>
          </c:dPt>
          <c:dPt>
            <c:idx val="1"/>
            <c:bubble3D val="0"/>
            <c:spPr>
              <a:solidFill>
                <a:srgbClr val="D4395E"/>
              </a:solidFill>
              <a:ln>
                <a:solidFill>
                  <a:schemeClr val="tx1"/>
                </a:solidFill>
              </a:ln>
            </c:spPr>
            <c:extLst>
              <c:ext xmlns:c16="http://schemas.microsoft.com/office/drawing/2014/chart" uri="{C3380CC4-5D6E-409C-BE32-E72D297353CC}">
                <c16:uniqueId val="{00000003-2CF4-408F-8665-A2BB2B68AC42}"/>
              </c:ext>
            </c:extLst>
          </c:dPt>
          <c:dPt>
            <c:idx val="2"/>
            <c:bubble3D val="0"/>
            <c:spPr>
              <a:solidFill>
                <a:srgbClr val="4886C3"/>
              </a:solidFill>
              <a:ln>
                <a:solidFill>
                  <a:schemeClr val="tx1"/>
                </a:solidFill>
              </a:ln>
            </c:spPr>
            <c:extLst>
              <c:ext xmlns:c16="http://schemas.microsoft.com/office/drawing/2014/chart" uri="{C3380CC4-5D6E-409C-BE32-E72D297353CC}">
                <c16:uniqueId val="{00000005-2CF4-408F-8665-A2BB2B68AC42}"/>
              </c:ext>
            </c:extLst>
          </c:dPt>
          <c:dPt>
            <c:idx val="3"/>
            <c:bubble3D val="0"/>
            <c:spPr>
              <a:solidFill>
                <a:srgbClr val="74BFB0"/>
              </a:solidFill>
              <a:ln>
                <a:solidFill>
                  <a:schemeClr val="tx1"/>
                </a:solidFill>
              </a:ln>
            </c:spPr>
            <c:extLst>
              <c:ext xmlns:c16="http://schemas.microsoft.com/office/drawing/2014/chart" uri="{C3380CC4-5D6E-409C-BE32-E72D297353CC}">
                <c16:uniqueId val="{00000007-2CF4-408F-8665-A2BB2B68AC42}"/>
              </c:ext>
            </c:extLst>
          </c:dPt>
          <c:dLbls>
            <c:dLbl>
              <c:idx val="0"/>
              <c:layout>
                <c:manualLayout>
                  <c:x val="-1.369677370209091E-2"/>
                  <c:y val="3.8029907078264051E-3"/>
                </c:manualLayout>
              </c:layout>
              <c:tx>
                <c:rich>
                  <a:bodyPr/>
                  <a:lstStyle/>
                  <a:p>
                    <a:r>
                      <a:rPr lang="en-US" sz="1200" baseline="0" dirty="0" smtClean="0">
                        <a:solidFill>
                          <a:schemeClr val="tx1"/>
                        </a:solidFill>
                        <a:latin typeface="Arial" panose="020B0604020202020204" pitchFamily="34" charset="0"/>
                        <a:cs typeface="Arial" panose="020B0604020202020204" pitchFamily="34" charset="0"/>
                      </a:rPr>
                      <a:t>71%</a:t>
                    </a:r>
                    <a:endParaRPr lang="en-US" sz="1200" dirty="0">
                      <a:solidFill>
                        <a:schemeClr val="bg2">
                          <a:lumMod val="50000"/>
                        </a:schemeClr>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CF4-408F-8665-A2BB2B68AC42}"/>
                </c:ext>
              </c:extLst>
            </c:dLbl>
            <c:dLbl>
              <c:idx val="1"/>
              <c:layout>
                <c:manualLayout>
                  <c:x val="-0.20229300275722262"/>
                  <c:y val="-7.6254455413227876E-3"/>
                </c:manualLayout>
              </c:layout>
              <c:tx>
                <c:rich>
                  <a:bodyPr/>
                  <a:lstStyle/>
                  <a:p>
                    <a:r>
                      <a:rPr lang="en-US" sz="1200" baseline="0" dirty="0" smtClean="0">
                        <a:solidFill>
                          <a:schemeClr val="tx1"/>
                        </a:solidFill>
                        <a:latin typeface="Arial" panose="020B0604020202020204" pitchFamily="34" charset="0"/>
                        <a:cs typeface="Arial" panose="020B0604020202020204" pitchFamily="34" charset="0"/>
                      </a:rPr>
                      <a:t>16%</a:t>
                    </a:r>
                    <a:endParaRPr lang="en-US" sz="120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CF4-408F-8665-A2BB2B68AC42}"/>
                </c:ext>
              </c:extLst>
            </c:dLbl>
            <c:dLbl>
              <c:idx val="2"/>
              <c:layout>
                <c:manualLayout>
                  <c:x val="0.21174701570626397"/>
                  <c:y val="-8.1135459235083824E-3"/>
                </c:manualLayout>
              </c:layout>
              <c:tx>
                <c:rich>
                  <a:bodyPr/>
                  <a:lstStyle/>
                  <a:p>
                    <a:r>
                      <a:rPr lang="en-US" sz="1200" baseline="0" dirty="0" smtClean="0">
                        <a:solidFill>
                          <a:schemeClr val="tx1"/>
                        </a:solidFill>
                        <a:latin typeface="Arial" panose="020B0604020202020204" pitchFamily="34" charset="0"/>
                        <a:cs typeface="Arial" panose="020B0604020202020204" pitchFamily="34" charset="0"/>
                      </a:rPr>
                      <a:t>12%</a:t>
                    </a:r>
                    <a:endParaRPr lang="en-US" sz="120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CF4-408F-8665-A2BB2B68AC42}"/>
                </c:ext>
              </c:extLst>
            </c:dLbl>
            <c:dLbl>
              <c:idx val="3"/>
              <c:delete val="1"/>
              <c:extLst>
                <c:ext xmlns:c15="http://schemas.microsoft.com/office/drawing/2012/chart" uri="{CE6537A1-D6FC-4f65-9D91-7224C49458BB}"/>
                <c:ext xmlns:c16="http://schemas.microsoft.com/office/drawing/2014/chart" uri="{C3380CC4-5D6E-409C-BE32-E72D297353CC}">
                  <c16:uniqueId val="{00000007-2CF4-408F-8665-A2BB2B68AC42}"/>
                </c:ext>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GNI own resources</c:v>
                </c:pt>
                <c:pt idx="1">
                  <c:v>VAT own resource</c:v>
                </c:pt>
                <c:pt idx="2">
                  <c:v>import duties</c:v>
                </c:pt>
                <c:pt idx="3">
                  <c:v>Other</c:v>
                </c:pt>
              </c:strCache>
            </c:strRef>
          </c:cat>
          <c:val>
            <c:numRef>
              <c:f>Sheet1!$B$2:$B$5</c:f>
              <c:numCache>
                <c:formatCode>General</c:formatCode>
                <c:ptCount val="4"/>
                <c:pt idx="0">
                  <c:v>70</c:v>
                </c:pt>
                <c:pt idx="1">
                  <c:v>14</c:v>
                </c:pt>
                <c:pt idx="2">
                  <c:v>15</c:v>
                </c:pt>
                <c:pt idx="3">
                  <c:v>1</c:v>
                </c:pt>
              </c:numCache>
            </c:numRef>
          </c:val>
          <c:extLst>
            <c:ext xmlns:c16="http://schemas.microsoft.com/office/drawing/2014/chart" uri="{C3380CC4-5D6E-409C-BE32-E72D297353CC}">
              <c16:uniqueId val="{00000008-2CF4-408F-8665-A2BB2B68AC42}"/>
            </c:ext>
          </c:extLst>
        </c:ser>
        <c:dLbls>
          <c:showLegendKey val="0"/>
          <c:showVal val="1"/>
          <c:showCatName val="1"/>
          <c:showSerName val="0"/>
          <c:showPercent val="0"/>
          <c:showBubbleSize val="0"/>
          <c:showLeaderLines val="1"/>
        </c:dLbls>
        <c:firstSliceAng val="237"/>
        <c:holeSize val="71"/>
      </c:doughnutChart>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0.18899</cdr:x>
      <cdr:y>0.18791</cdr:y>
    </cdr:from>
    <cdr:to>
      <cdr:x>0.56054</cdr:x>
      <cdr:y>0.55008</cdr:y>
    </cdr:to>
    <cdr:sp macro="" textlink="">
      <cdr:nvSpPr>
        <cdr:cNvPr id="5" name="Rectangle 4"/>
        <cdr:cNvSpPr/>
      </cdr:nvSpPr>
      <cdr:spPr>
        <a:xfrm xmlns:a="http://schemas.openxmlformats.org/drawingml/2006/main" rot="21435732">
          <a:off x="1420079" y="895795"/>
          <a:ext cx="2791852" cy="1726559"/>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prstTxWarp prst="textArchUp">
            <a:avLst>
              <a:gd name="adj" fmla="val 11198472"/>
            </a:avLst>
          </a:prstTxWarp>
          <a:spAutoFit/>
        </a:bodyPr>
        <a:lstStyle xmlns:a="http://schemas.openxmlformats.org/drawingml/2006/main"/>
        <a:p xmlns:a="http://schemas.openxmlformats.org/drawingml/2006/main">
          <a:r>
            <a:rPr lang="de-DE" sz="3200" b="1" dirty="0" smtClean="0">
              <a:solidFill>
                <a:schemeClr val="bg1"/>
              </a:solidFill>
            </a:rPr>
            <a:t>Smart </a:t>
          </a:r>
          <a:r>
            <a:rPr lang="de-DE" sz="3200" b="1" dirty="0" err="1" smtClean="0">
              <a:solidFill>
                <a:schemeClr val="bg1"/>
              </a:solidFill>
            </a:rPr>
            <a:t>and</a:t>
          </a:r>
          <a:r>
            <a:rPr lang="de-DE" sz="3200" b="1" dirty="0" smtClean="0">
              <a:solidFill>
                <a:schemeClr val="bg1"/>
              </a:solidFill>
            </a:rPr>
            <a:t> </a:t>
          </a:r>
          <a:r>
            <a:rPr lang="de-DE" sz="3200" b="1" dirty="0" err="1" smtClean="0">
              <a:solidFill>
                <a:schemeClr val="bg1"/>
              </a:solidFill>
            </a:rPr>
            <a:t>inclusive</a:t>
          </a:r>
          <a:r>
            <a:rPr lang="de-DE" sz="3200" b="1" dirty="0" smtClean="0">
              <a:solidFill>
                <a:schemeClr val="bg1"/>
              </a:solidFill>
            </a:rPr>
            <a:t> </a:t>
          </a:r>
          <a:r>
            <a:rPr lang="de-DE" sz="3200" b="1" dirty="0" err="1" smtClean="0">
              <a:solidFill>
                <a:schemeClr val="bg1"/>
              </a:solidFill>
            </a:rPr>
            <a:t>growth</a:t>
          </a:r>
          <a:endParaRPr lang="de-DE" sz="3200" b="1" dirty="0" smtClean="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4" y="0"/>
            <a:ext cx="2911995" cy="493312"/>
          </a:xfrm>
          <a:prstGeom prst="rect">
            <a:avLst/>
          </a:prstGeom>
          <a:noFill/>
          <a:ln w="9525">
            <a:noFill/>
            <a:miter lim="800000"/>
            <a:headEnd/>
            <a:tailEnd/>
          </a:ln>
          <a:effectLst/>
        </p:spPr>
        <p:txBody>
          <a:bodyPr vert="horz" wrap="square" lIns="90273" tIns="45135" rIns="90273" bIns="45135"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04740" y="0"/>
            <a:ext cx="2911995" cy="493312"/>
          </a:xfrm>
          <a:prstGeom prst="rect">
            <a:avLst/>
          </a:prstGeom>
          <a:noFill/>
          <a:ln w="9525">
            <a:noFill/>
            <a:miter lim="800000"/>
            <a:headEnd/>
            <a:tailEnd/>
          </a:ln>
          <a:effectLst/>
        </p:spPr>
        <p:txBody>
          <a:bodyPr vert="horz" wrap="square" lIns="90273" tIns="45135" rIns="90273" bIns="45135"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4" y="9360317"/>
            <a:ext cx="2911995" cy="493311"/>
          </a:xfrm>
          <a:prstGeom prst="rect">
            <a:avLst/>
          </a:prstGeom>
          <a:noFill/>
          <a:ln w="9525">
            <a:noFill/>
            <a:miter lim="800000"/>
            <a:headEnd/>
            <a:tailEnd/>
          </a:ln>
          <a:effectLst/>
        </p:spPr>
        <p:txBody>
          <a:bodyPr vert="horz" wrap="square" lIns="90273" tIns="45135" rIns="90273" bIns="45135"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04740" y="9360317"/>
            <a:ext cx="2911995" cy="493311"/>
          </a:xfrm>
          <a:prstGeom prst="rect">
            <a:avLst/>
          </a:prstGeom>
          <a:noFill/>
          <a:ln w="9525">
            <a:noFill/>
            <a:miter lim="800000"/>
            <a:headEnd/>
            <a:tailEnd/>
          </a:ln>
          <a:effectLst/>
        </p:spPr>
        <p:txBody>
          <a:bodyPr vert="horz" wrap="square" lIns="90273" tIns="45135" rIns="90273" bIns="45135"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4" y="0"/>
            <a:ext cx="2911995" cy="493312"/>
          </a:xfrm>
          <a:prstGeom prst="rect">
            <a:avLst/>
          </a:prstGeom>
          <a:noFill/>
          <a:ln w="9525">
            <a:noFill/>
            <a:miter lim="800000"/>
            <a:headEnd/>
            <a:tailEnd/>
          </a:ln>
          <a:effectLst/>
        </p:spPr>
        <p:txBody>
          <a:bodyPr vert="horz" wrap="square" lIns="90273" tIns="45135" rIns="90273" bIns="45135"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04740" y="0"/>
            <a:ext cx="2911995" cy="493312"/>
          </a:xfrm>
          <a:prstGeom prst="rect">
            <a:avLst/>
          </a:prstGeom>
          <a:noFill/>
          <a:ln w="9525">
            <a:noFill/>
            <a:miter lim="800000"/>
            <a:headEnd/>
            <a:tailEnd/>
          </a:ln>
          <a:effectLst/>
        </p:spPr>
        <p:txBody>
          <a:bodyPr vert="horz" wrap="square" lIns="90273" tIns="45135" rIns="90273" bIns="45135"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1520" y="4680949"/>
            <a:ext cx="5375268" cy="4435076"/>
          </a:xfrm>
          <a:prstGeom prst="rect">
            <a:avLst/>
          </a:prstGeom>
          <a:noFill/>
          <a:ln w="9525">
            <a:noFill/>
            <a:miter lim="800000"/>
            <a:headEnd/>
            <a:tailEnd/>
          </a:ln>
          <a:effectLst/>
        </p:spPr>
        <p:txBody>
          <a:bodyPr vert="horz" wrap="square" lIns="90273" tIns="45135" rIns="90273" bIns="4513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4" y="9360317"/>
            <a:ext cx="2911995" cy="493311"/>
          </a:xfrm>
          <a:prstGeom prst="rect">
            <a:avLst/>
          </a:prstGeom>
          <a:noFill/>
          <a:ln w="9525">
            <a:noFill/>
            <a:miter lim="800000"/>
            <a:headEnd/>
            <a:tailEnd/>
          </a:ln>
          <a:effectLst/>
        </p:spPr>
        <p:txBody>
          <a:bodyPr vert="horz" wrap="square" lIns="90273" tIns="45135" rIns="90273" bIns="45135"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04740" y="9360317"/>
            <a:ext cx="2911995" cy="493311"/>
          </a:xfrm>
          <a:prstGeom prst="rect">
            <a:avLst/>
          </a:prstGeom>
          <a:noFill/>
          <a:ln w="9525">
            <a:noFill/>
            <a:miter lim="800000"/>
            <a:headEnd/>
            <a:tailEnd/>
          </a:ln>
          <a:effectLst/>
        </p:spPr>
        <p:txBody>
          <a:bodyPr vert="horz" wrap="square" lIns="90273" tIns="45135" rIns="90273" bIns="45135"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c.europa.eu/competition/consumers/what_en.html" TargetMode="External"/><Relationship Id="rId7" Type="http://schemas.openxmlformats.org/officeDocument/2006/relationships/hyperlink" Target="https://twitter.com/EU_Competi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c.europa.eu/info/topics/competition_en" TargetMode="External"/><Relationship Id="rId5" Type="http://schemas.openxmlformats.org/officeDocument/2006/relationships/hyperlink" Target="http://europa.eu/rapid/press-release_IP-17-1784_en.htm" TargetMode="External"/><Relationship Id="rId4" Type="http://schemas.openxmlformats.org/officeDocument/2006/relationships/hyperlink" Target="http://ec.europa.eu/competition/consumers/government_aid_en.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eas.europa.eu/en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uropa.eu/european-union/about-eu/institutions-bodies/court-justice_e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c.europa.eu/competition/antitrust/cases/dec_docs/37792/37792_4183_3.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c.europa.eu/budget/financialreport/2015/revenue/index_e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dirty="0"/>
          </a:p>
        </p:txBody>
      </p:sp>
    </p:spTree>
    <p:extLst>
      <p:ext uri="{BB962C8B-B14F-4D97-AF65-F5344CB8AC3E}">
        <p14:creationId xmlns:p14="http://schemas.microsoft.com/office/powerpoint/2010/main" val="3106320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000" b="1" u="sng" dirty="0" smtClean="0"/>
              <a:t>Policy Implementation</a:t>
            </a:r>
          </a:p>
          <a:p>
            <a:endParaRPr lang="en-GB" sz="1000" b="1" dirty="0" smtClean="0"/>
          </a:p>
          <a:p>
            <a:r>
              <a:rPr lang="en-GB" sz="1000" dirty="0" smtClean="0"/>
              <a:t>As the European Union’s executive body, the Commission is responsible for managing and implementing the EU budget and the policies and programmes adopted by the Parliament and the Council. Most of the actual work and spending is done by national and local authorities but the Commission is responsible for supervising it.</a:t>
            </a:r>
          </a:p>
          <a:p>
            <a:endParaRPr lang="en-GB" sz="1000" b="1" u="sng" dirty="0" smtClean="0"/>
          </a:p>
          <a:p>
            <a:r>
              <a:rPr lang="en-GB" sz="1000" b="1" u="sng" dirty="0" smtClean="0"/>
              <a:t>Example: Regional Policy</a:t>
            </a:r>
            <a:endParaRPr lang="en-GB" sz="1000" u="sng" dirty="0" smtClean="0"/>
          </a:p>
          <a:p>
            <a:endParaRPr lang="en-GB" sz="1000" b="1" dirty="0" smtClean="0"/>
          </a:p>
          <a:p>
            <a:pPr marL="169260" indent="-169260">
              <a:buFontTx/>
              <a:buChar char="-"/>
            </a:pPr>
            <a:r>
              <a:rPr lang="en-GB" sz="1000" b="1" dirty="0" smtClean="0"/>
              <a:t>Regional Policy </a:t>
            </a:r>
            <a:r>
              <a:rPr lang="en-GB" sz="1000" dirty="0" smtClean="0"/>
              <a:t>targets all regions and cities in the European Union in order to support </a:t>
            </a:r>
            <a:r>
              <a:rPr lang="en-GB" sz="1000" b="1" dirty="0" smtClean="0"/>
              <a:t>job creation, business competitiveness, economic growth, sustainable development, and improve citizens’ quality of life</a:t>
            </a:r>
            <a:r>
              <a:rPr lang="en-GB" sz="1000" dirty="0" smtClean="0"/>
              <a:t>.</a:t>
            </a:r>
          </a:p>
          <a:p>
            <a:pPr marL="169260" indent="-169260">
              <a:buFontTx/>
              <a:buChar char="-"/>
            </a:pPr>
            <a:r>
              <a:rPr lang="en-GB" sz="1000" dirty="0" smtClean="0"/>
              <a:t>Its </a:t>
            </a:r>
            <a:r>
              <a:rPr lang="en-GB" sz="1000" b="1" dirty="0" smtClean="0"/>
              <a:t>investments</a:t>
            </a:r>
            <a:r>
              <a:rPr lang="en-GB" sz="1000" dirty="0" smtClean="0"/>
              <a:t> help to </a:t>
            </a:r>
            <a:r>
              <a:rPr lang="en-GB" sz="1000" b="1" dirty="0" smtClean="0"/>
              <a:t>deliver</a:t>
            </a:r>
            <a:r>
              <a:rPr lang="en-GB" sz="1000" dirty="0" smtClean="0"/>
              <a:t> </a:t>
            </a:r>
            <a:r>
              <a:rPr lang="en-GB" sz="1000" b="1" dirty="0" smtClean="0"/>
              <a:t>many</a:t>
            </a:r>
            <a:r>
              <a:rPr lang="en-GB" sz="1000" dirty="0" smtClean="0"/>
              <a:t> </a:t>
            </a:r>
            <a:r>
              <a:rPr lang="en-GB" sz="1000" b="1" dirty="0" smtClean="0"/>
              <a:t>EU policy objectives </a:t>
            </a:r>
            <a:r>
              <a:rPr lang="en-GB" sz="1000" dirty="0" smtClean="0"/>
              <a:t>and</a:t>
            </a:r>
            <a:r>
              <a:rPr lang="en-GB" sz="1000" b="1" dirty="0" smtClean="0"/>
              <a:t> complements EU policies </a:t>
            </a:r>
            <a:r>
              <a:rPr lang="en-GB" sz="1000" dirty="0" smtClean="0"/>
              <a:t>such as those dealing with </a:t>
            </a:r>
            <a:r>
              <a:rPr lang="en-GB" sz="1000" b="1" dirty="0" smtClean="0"/>
              <a:t>education</a:t>
            </a:r>
            <a:r>
              <a:rPr lang="en-GB" sz="1000" dirty="0" smtClean="0"/>
              <a:t>, </a:t>
            </a:r>
            <a:r>
              <a:rPr lang="en-GB" sz="1000" b="1" dirty="0" smtClean="0"/>
              <a:t>employment</a:t>
            </a:r>
            <a:r>
              <a:rPr lang="en-GB" sz="1000" dirty="0" smtClean="0"/>
              <a:t>, </a:t>
            </a:r>
            <a:r>
              <a:rPr lang="en-GB" sz="1000" b="1" dirty="0" smtClean="0"/>
              <a:t>energy</a:t>
            </a:r>
            <a:r>
              <a:rPr lang="en-GB" sz="1000" dirty="0" smtClean="0"/>
              <a:t>, the </a:t>
            </a:r>
            <a:r>
              <a:rPr lang="en-GB" sz="1000" b="1" dirty="0" smtClean="0"/>
              <a:t>environment</a:t>
            </a:r>
            <a:r>
              <a:rPr lang="en-GB" sz="1000" dirty="0" smtClean="0"/>
              <a:t>, the </a:t>
            </a:r>
            <a:r>
              <a:rPr lang="en-GB" sz="1000" b="1" dirty="0" smtClean="0"/>
              <a:t>single</a:t>
            </a:r>
            <a:r>
              <a:rPr lang="en-GB" sz="1000" dirty="0" smtClean="0"/>
              <a:t> </a:t>
            </a:r>
            <a:r>
              <a:rPr lang="en-GB" sz="1000" b="1" dirty="0" smtClean="0"/>
              <a:t>market</a:t>
            </a:r>
            <a:r>
              <a:rPr lang="en-GB" sz="1000" dirty="0" smtClean="0"/>
              <a:t>, </a:t>
            </a:r>
            <a:r>
              <a:rPr lang="en-GB" sz="1000" b="1" dirty="0" smtClean="0"/>
              <a:t>research</a:t>
            </a:r>
            <a:r>
              <a:rPr lang="en-GB" sz="1000" dirty="0" smtClean="0"/>
              <a:t> and </a:t>
            </a:r>
            <a:r>
              <a:rPr lang="en-GB" sz="1000" b="1" dirty="0" smtClean="0"/>
              <a:t>innovation</a:t>
            </a:r>
            <a:r>
              <a:rPr lang="en-GB" sz="1000" dirty="0" smtClean="0"/>
              <a:t>.</a:t>
            </a:r>
          </a:p>
          <a:p>
            <a:pPr marL="620616" lvl="1" indent="-169260">
              <a:buFontTx/>
              <a:buChar char="-"/>
            </a:pPr>
            <a:r>
              <a:rPr lang="en-GB" sz="1000" dirty="0" smtClean="0"/>
              <a:t>The </a:t>
            </a:r>
            <a:r>
              <a:rPr lang="en-GB" sz="1000" b="1" dirty="0" smtClean="0"/>
              <a:t>European Structural and Investment Funds </a:t>
            </a:r>
            <a:r>
              <a:rPr lang="en-GB" sz="1000" dirty="0" smtClean="0"/>
              <a:t>are directly </a:t>
            </a:r>
            <a:r>
              <a:rPr lang="en-GB" sz="1000" b="1" dirty="0" smtClean="0"/>
              <a:t>contributing to the Investment Plan </a:t>
            </a:r>
            <a:r>
              <a:rPr lang="en-GB" sz="1000" dirty="0" smtClean="0"/>
              <a:t>and the </a:t>
            </a:r>
            <a:r>
              <a:rPr lang="en-GB" sz="1000" b="1" dirty="0" smtClean="0"/>
              <a:t>Commission's priorities</a:t>
            </a:r>
            <a:r>
              <a:rPr lang="en-GB" sz="1000" dirty="0" smtClean="0"/>
              <a:t>.</a:t>
            </a:r>
          </a:p>
          <a:p>
            <a:pPr marL="169260" indent="-169260" defTabSz="902717">
              <a:buFontTx/>
              <a:buChar char="-"/>
              <a:defRPr/>
            </a:pPr>
            <a:r>
              <a:rPr lang="en-GB" sz="1000" dirty="0" smtClean="0"/>
              <a:t>The policy is implemented by </a:t>
            </a:r>
            <a:r>
              <a:rPr lang="en-GB" sz="1000" b="1" dirty="0" smtClean="0"/>
              <a:t>national</a:t>
            </a:r>
            <a:r>
              <a:rPr lang="en-GB" sz="1000" dirty="0" smtClean="0"/>
              <a:t> and </a:t>
            </a:r>
            <a:r>
              <a:rPr lang="en-GB" sz="1000" b="1" dirty="0" smtClean="0"/>
              <a:t>regional bodies </a:t>
            </a:r>
            <a:r>
              <a:rPr lang="en-GB" sz="1000" dirty="0" smtClean="0"/>
              <a:t>in partnership with the </a:t>
            </a:r>
            <a:r>
              <a:rPr lang="en-GB" sz="1000" b="1" dirty="0" smtClean="0"/>
              <a:t>European Commission</a:t>
            </a:r>
            <a:r>
              <a:rPr lang="en-GB" sz="1000" dirty="0" smtClean="0"/>
              <a:t>. </a:t>
            </a:r>
          </a:p>
          <a:p>
            <a:pPr defTabSz="902717">
              <a:defRPr/>
            </a:pPr>
            <a:endParaRPr lang="en-GB" sz="1000" dirty="0" smtClean="0"/>
          </a:p>
          <a:p>
            <a:pPr defTabSz="902717">
              <a:defRPr/>
            </a:pPr>
            <a:r>
              <a:rPr lang="en-GB" sz="1000" b="1" dirty="0" smtClean="0"/>
              <a:t>Cohesion policy</a:t>
            </a:r>
          </a:p>
          <a:p>
            <a:pPr marL="169270" indent="-169270" defTabSz="902717">
              <a:buFontTx/>
              <a:buChar char="-"/>
              <a:defRPr/>
            </a:pPr>
            <a:r>
              <a:rPr lang="en-GB" sz="1000" dirty="0" smtClean="0"/>
              <a:t>‘Cohesion policy’ is the policy behind the hundreds of thousands of projects all over Europe that receive funding</a:t>
            </a:r>
            <a:endParaRPr lang="en-GB" sz="1000" b="1" dirty="0" smtClean="0"/>
          </a:p>
          <a:p>
            <a:pPr marL="169270" indent="-169270" defTabSz="902717">
              <a:buFontTx/>
              <a:buChar char="-"/>
              <a:defRPr/>
            </a:pPr>
            <a:r>
              <a:rPr lang="en-GB" sz="1000" dirty="0" smtClean="0"/>
              <a:t>Economic and social cohesion – as defined in the 1986 Single European Act – is about </a:t>
            </a:r>
            <a:r>
              <a:rPr lang="en-GB" sz="1000" b="1" dirty="0" smtClean="0"/>
              <a:t>‘reducing disparities between the various regions and the backwardness of the least-favoured regions</a:t>
            </a:r>
            <a:r>
              <a:rPr lang="en-GB" sz="1000" dirty="0" smtClean="0"/>
              <a:t>’. The EU's most recent treaty, the Lisbon Treaty, adds another facet to cohesion, referring to ‘</a:t>
            </a:r>
            <a:r>
              <a:rPr lang="en-GB" sz="1000" b="1" dirty="0" smtClean="0"/>
              <a:t>economic, social and territorial cohesion’. </a:t>
            </a:r>
          </a:p>
          <a:p>
            <a:pPr marL="169270" indent="-169270" defTabSz="902717">
              <a:buFontTx/>
              <a:buChar char="-"/>
              <a:defRPr/>
            </a:pPr>
            <a:r>
              <a:rPr lang="en-GB" sz="1000" b="1" dirty="0" smtClean="0"/>
              <a:t>Cohesion policy </a:t>
            </a:r>
            <a:r>
              <a:rPr lang="en-GB" sz="1000" dirty="0" smtClean="0"/>
              <a:t>covers every region in the EU. However, </a:t>
            </a:r>
            <a:r>
              <a:rPr lang="en-GB" sz="1000" b="1" dirty="0" smtClean="0"/>
              <a:t>most of the funds are targeted where they are most needed</a:t>
            </a:r>
            <a:r>
              <a:rPr lang="en-GB" sz="1000" dirty="0" smtClean="0"/>
              <a:t>: at regions with a GDP per capita under 75% of the EU average.</a:t>
            </a:r>
            <a:endParaRPr lang="en-GB" sz="1000" b="1" dirty="0" smtClean="0"/>
          </a:p>
          <a:p>
            <a:endParaRPr lang="en-GB"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€ 351.8 billion </a:t>
            </a:r>
            <a:r>
              <a:rPr lang="en-GB" sz="1200" dirty="0" smtClean="0"/>
              <a:t>– almost a third of the total EU budget – has been set aside for </a:t>
            </a:r>
            <a:r>
              <a:rPr lang="en-GB" sz="1200" b="1" dirty="0" smtClean="0"/>
              <a:t>Cohesion Policy for 2014-2020</a:t>
            </a:r>
            <a:r>
              <a:rPr lang="en-GB" sz="1200" dirty="0" smtClean="0"/>
              <a:t>.</a:t>
            </a:r>
          </a:p>
          <a:p>
            <a:endParaRPr lang="en-GB" altLang="en-US" dirty="0" smtClean="0"/>
          </a:p>
        </p:txBody>
      </p:sp>
      <p:sp>
        <p:nvSpPr>
          <p:cNvPr id="8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itchFamily="34" charset="0"/>
                <a:ea typeface="Arial Unicode MS" pitchFamily="34" charset="-128"/>
                <a:cs typeface="Arial Unicode MS" pitchFamily="34" charset="-128"/>
              </a:defRPr>
            </a:lvl1pPr>
            <a:lvl2pPr marL="742950" indent="-285750">
              <a:spcBef>
                <a:spcPct val="30000"/>
              </a:spcBef>
              <a:defRPr sz="1200">
                <a:solidFill>
                  <a:schemeClr val="tx1"/>
                </a:solidFill>
                <a:latin typeface="Verdana" pitchFamily="34" charset="0"/>
                <a:ea typeface="Arial Unicode MS" pitchFamily="34" charset="-128"/>
                <a:cs typeface="Arial Unicode MS" pitchFamily="34" charset="-128"/>
              </a:defRPr>
            </a:lvl2pPr>
            <a:lvl3pPr marL="1143000" indent="-228600">
              <a:spcBef>
                <a:spcPct val="30000"/>
              </a:spcBef>
              <a:defRPr sz="1200">
                <a:solidFill>
                  <a:schemeClr val="tx1"/>
                </a:solidFill>
                <a:latin typeface="Verdana" pitchFamily="34" charset="0"/>
                <a:ea typeface="Arial Unicode MS" pitchFamily="34" charset="-128"/>
                <a:cs typeface="Arial Unicode MS" pitchFamily="34" charset="-128"/>
              </a:defRPr>
            </a:lvl3pPr>
            <a:lvl4pPr marL="1600200" indent="-228600">
              <a:spcBef>
                <a:spcPct val="30000"/>
              </a:spcBef>
              <a:defRPr sz="1200">
                <a:solidFill>
                  <a:schemeClr val="tx1"/>
                </a:solidFill>
                <a:latin typeface="Verdana" pitchFamily="34" charset="0"/>
                <a:ea typeface="Arial Unicode MS" pitchFamily="34" charset="-128"/>
                <a:cs typeface="Arial Unicode MS" pitchFamily="34" charset="-128"/>
              </a:defRPr>
            </a:lvl4pPr>
            <a:lvl5pPr marL="2057400" indent="-228600">
              <a:spcBef>
                <a:spcPct val="30000"/>
              </a:spcBef>
              <a:defRPr sz="12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9pPr>
          </a:lstStyle>
          <a:p>
            <a:pPr>
              <a:spcBef>
                <a:spcPct val="0"/>
              </a:spcBef>
            </a:pPr>
            <a:fld id="{EAE91947-905E-4420-B29B-02CD6CD11D8D}" type="slidenum">
              <a:rPr lang="en-GB" altLang="en-US" smtClean="0"/>
              <a:pPr>
                <a:spcBef>
                  <a:spcPct val="0"/>
                </a:spcBef>
              </a:pPr>
              <a:t>10</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l">
              <a:defRPr/>
            </a:pPr>
            <a:endParaRPr lang="fr-BE" b="1" dirty="0" smtClean="0">
              <a:solidFill>
                <a:srgbClr val="FF0000"/>
              </a:solidFill>
            </a:endParaRPr>
          </a:p>
          <a:p>
            <a:pPr algn="l">
              <a:defRPr/>
            </a:pPr>
            <a:r>
              <a:rPr lang="fr-BE" b="1" dirty="0" err="1" smtClean="0">
                <a:solidFill>
                  <a:srgbClr val="FF0000"/>
                </a:solidFill>
              </a:rPr>
              <a:t>Expected</a:t>
            </a:r>
            <a:r>
              <a:rPr lang="fr-BE" b="1" dirty="0" smtClean="0">
                <a:solidFill>
                  <a:srgbClr val="FF0000"/>
                </a:solidFill>
              </a:rPr>
              <a:t> </a:t>
            </a:r>
            <a:r>
              <a:rPr lang="fr-BE" b="1" dirty="0" err="1" smtClean="0">
                <a:solidFill>
                  <a:srgbClr val="FF0000"/>
                </a:solidFill>
              </a:rPr>
              <a:t>results</a:t>
            </a:r>
            <a:r>
              <a:rPr lang="fr-BE" b="1" dirty="0" smtClean="0">
                <a:solidFill>
                  <a:srgbClr val="FF0000"/>
                </a:solidFill>
              </a:rPr>
              <a:t> for the 2014-2020 </a:t>
            </a:r>
            <a:r>
              <a:rPr lang="fr-BE" b="1" dirty="0" err="1" smtClean="0">
                <a:solidFill>
                  <a:srgbClr val="FF0000"/>
                </a:solidFill>
              </a:rPr>
              <a:t>period</a:t>
            </a:r>
            <a:r>
              <a:rPr lang="fr-BE" b="1" dirty="0" smtClean="0">
                <a:solidFill>
                  <a:srgbClr val="FF0000"/>
                </a:solidFill>
              </a:rPr>
              <a:t>:</a:t>
            </a:r>
          </a:p>
          <a:p>
            <a:pPr marL="342900" indent="-342900" algn="l">
              <a:buFont typeface="Arial" panose="020B0604020202020204" pitchFamily="34" charset="0"/>
              <a:buChar char="•"/>
              <a:defRPr/>
            </a:pPr>
            <a:r>
              <a:rPr lang="en-GB" dirty="0" smtClean="0">
                <a:solidFill>
                  <a:srgbClr val="002060"/>
                </a:solidFill>
              </a:rPr>
              <a:t>2 million companies will be directly supported</a:t>
            </a:r>
          </a:p>
          <a:p>
            <a:pPr marL="342900" indent="-342900" algn="l">
              <a:buFont typeface="Arial" panose="020B0604020202020204" pitchFamily="34" charset="0"/>
              <a:buChar char="•"/>
              <a:defRPr/>
            </a:pPr>
            <a:r>
              <a:rPr lang="en-GB" dirty="0" smtClean="0">
                <a:solidFill>
                  <a:srgbClr val="002060"/>
                </a:solidFill>
              </a:rPr>
              <a:t>15 million households will have access to high-speed broadband thanks to ERDF</a:t>
            </a:r>
          </a:p>
          <a:p>
            <a:pPr marL="342900" indent="-342900" algn="l">
              <a:buFont typeface="Arial" panose="020B0604020202020204" pitchFamily="34" charset="0"/>
              <a:buChar char="•"/>
              <a:defRPr/>
            </a:pPr>
            <a:r>
              <a:rPr lang="en-GB" dirty="0" smtClean="0">
                <a:solidFill>
                  <a:srgbClr val="002060"/>
                </a:solidFill>
              </a:rPr>
              <a:t>Decrease of estimated annual greenhouse gas emissions of around 30 million tons of CO2 </a:t>
            </a:r>
          </a:p>
          <a:p>
            <a:pPr marL="342900" indent="-342900" algn="l">
              <a:buFont typeface="Arial" panose="020B0604020202020204" pitchFamily="34" charset="0"/>
              <a:buChar char="•"/>
              <a:defRPr/>
            </a:pPr>
            <a:r>
              <a:rPr lang="en-GB" dirty="0" smtClean="0">
                <a:solidFill>
                  <a:srgbClr val="002060"/>
                </a:solidFill>
              </a:rPr>
              <a:t>€120 billion will be allocated to employment, social inclusion, education and training</a:t>
            </a:r>
          </a:p>
          <a:p>
            <a:pPr>
              <a:defRPr/>
            </a:pPr>
            <a:endParaRPr lang="en-GB" altLang="en-US" dirty="0" smtClean="0"/>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Verdana" pitchFamily="34" charset="0"/>
                <a:ea typeface="Arial Unicode MS" pitchFamily="34" charset="-128"/>
                <a:cs typeface="Arial Unicode MS" pitchFamily="34" charset="-128"/>
              </a:defRPr>
            </a:lvl1pPr>
            <a:lvl2pPr marL="742950" indent="-285750">
              <a:spcBef>
                <a:spcPct val="30000"/>
              </a:spcBef>
              <a:defRPr sz="1200">
                <a:solidFill>
                  <a:schemeClr val="tx1"/>
                </a:solidFill>
                <a:latin typeface="Verdana" pitchFamily="34" charset="0"/>
                <a:ea typeface="Arial Unicode MS" pitchFamily="34" charset="-128"/>
                <a:cs typeface="Arial Unicode MS" pitchFamily="34" charset="-128"/>
              </a:defRPr>
            </a:lvl2pPr>
            <a:lvl3pPr marL="1143000" indent="-228600">
              <a:spcBef>
                <a:spcPct val="30000"/>
              </a:spcBef>
              <a:defRPr sz="1200">
                <a:solidFill>
                  <a:schemeClr val="tx1"/>
                </a:solidFill>
                <a:latin typeface="Verdana" pitchFamily="34" charset="0"/>
                <a:ea typeface="Arial Unicode MS" pitchFamily="34" charset="-128"/>
                <a:cs typeface="Arial Unicode MS" pitchFamily="34" charset="-128"/>
              </a:defRPr>
            </a:lvl3pPr>
            <a:lvl4pPr marL="1600200" indent="-228600">
              <a:spcBef>
                <a:spcPct val="30000"/>
              </a:spcBef>
              <a:defRPr sz="1200">
                <a:solidFill>
                  <a:schemeClr val="tx1"/>
                </a:solidFill>
                <a:latin typeface="Verdana" pitchFamily="34" charset="0"/>
                <a:ea typeface="Arial Unicode MS" pitchFamily="34" charset="-128"/>
                <a:cs typeface="Arial Unicode MS" pitchFamily="34" charset="-128"/>
              </a:defRPr>
            </a:lvl4pPr>
            <a:lvl5pPr marL="2057400" indent="-228600">
              <a:spcBef>
                <a:spcPct val="30000"/>
              </a:spcBef>
              <a:defRPr sz="12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30000"/>
              </a:spcBef>
              <a:spcAft>
                <a:spcPct val="0"/>
              </a:spcAft>
              <a:defRPr sz="1200">
                <a:solidFill>
                  <a:schemeClr val="tx1"/>
                </a:solidFill>
                <a:latin typeface="Verdana" pitchFamily="34" charset="0"/>
                <a:ea typeface="Arial Unicode MS" pitchFamily="34" charset="-128"/>
                <a:cs typeface="Arial Unicode MS" pitchFamily="34" charset="-128"/>
              </a:defRPr>
            </a:lvl9pPr>
          </a:lstStyle>
          <a:p>
            <a:pPr>
              <a:spcBef>
                <a:spcPct val="0"/>
              </a:spcBef>
              <a:defRPr/>
            </a:pPr>
            <a:fld id="{86672FB2-0320-485A-AA66-DCDCA076DEAF}" type="slidenum">
              <a:rPr lang="en-GB" altLang="en-US" smtClean="0"/>
              <a:pPr>
                <a:spcBef>
                  <a:spcPct val="0"/>
                </a:spcBef>
                <a:defRPr/>
              </a:pPr>
              <a:t>11</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a:p>
            <a:endParaRPr lang="en-GB" sz="100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1761794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EU Member States (MS) must apply EU law correctly and timely. The European Commission (EC) acts as a Guardian of the Treaty (TFEU) and oversees the application of EU law under the supervision of the Court of Justice of the European Union (the Court). </a:t>
            </a:r>
          </a:p>
          <a:p>
            <a:endParaRPr lang="en-US" dirty="0"/>
          </a:p>
          <a:p>
            <a:pPr marL="225707" indent="-225707">
              <a:buAutoNum type="arabicParenR"/>
            </a:pPr>
            <a:r>
              <a:rPr lang="de-DE" b="1" u="sng" dirty="0" smtClean="0"/>
              <a:t>Initial </a:t>
            </a:r>
            <a:r>
              <a:rPr lang="de-DE" b="1" u="sng" dirty="0" err="1" smtClean="0"/>
              <a:t>phase</a:t>
            </a:r>
            <a:endParaRPr lang="de-DE" b="1" u="sng" dirty="0" smtClean="0"/>
          </a:p>
          <a:p>
            <a:endParaRPr lang="de-DE" b="1" u="sng" dirty="0" smtClean="0"/>
          </a:p>
          <a:p>
            <a:r>
              <a:rPr lang="en-US" b="1" dirty="0"/>
              <a:t>Detection of possible MS’s non-compliance with EU law </a:t>
            </a:r>
            <a:r>
              <a:rPr lang="en-US" dirty="0"/>
              <a:t>(by the EC itself and/or by means of complaints from members of the public, businesses, NGOs, other </a:t>
            </a:r>
            <a:r>
              <a:rPr lang="en-US" dirty="0" err="1"/>
              <a:t>organisations</a:t>
            </a:r>
            <a:r>
              <a:rPr lang="en-US" dirty="0"/>
              <a:t> and petitions of the European Parliament). 	</a:t>
            </a:r>
          </a:p>
          <a:p>
            <a:r>
              <a:rPr lang="en-US" b="1" i="1" dirty="0"/>
              <a:t>- </a:t>
            </a:r>
            <a:r>
              <a:rPr lang="en-US" i="1" dirty="0" smtClean="0"/>
              <a:t>own </a:t>
            </a:r>
            <a:r>
              <a:rPr lang="en-US" i="1" dirty="0"/>
              <a:t>initiative cases launched by the EC. </a:t>
            </a:r>
            <a:endParaRPr lang="en-US" dirty="0"/>
          </a:p>
          <a:p>
            <a:r>
              <a:rPr lang="en-US" i="1" dirty="0"/>
              <a:t>- </a:t>
            </a:r>
            <a:r>
              <a:rPr lang="en-US" i="1" dirty="0" smtClean="0"/>
              <a:t>complaints. </a:t>
            </a:r>
            <a:r>
              <a:rPr lang="en-US" dirty="0"/>
              <a:t>	</a:t>
            </a:r>
          </a:p>
          <a:p>
            <a:endParaRPr lang="de-DE" dirty="0" smtClean="0"/>
          </a:p>
          <a:p>
            <a:r>
              <a:rPr lang="de-DE" b="1" u="sng" dirty="0" smtClean="0"/>
              <a:t>2) </a:t>
            </a:r>
            <a:r>
              <a:rPr lang="de-DE" b="1" u="sng" dirty="0" err="1" smtClean="0"/>
              <a:t>D</a:t>
            </a:r>
            <a:r>
              <a:rPr lang="de-DE" b="1" u="sng" baseline="0" dirty="0" err="1" smtClean="0"/>
              <a:t>ialogue</a:t>
            </a:r>
            <a:r>
              <a:rPr lang="de-DE" b="1" u="sng" baseline="0" dirty="0" smtClean="0"/>
              <a:t> </a:t>
            </a:r>
            <a:r>
              <a:rPr lang="de-DE" b="1" u="sng" baseline="0" dirty="0" err="1" smtClean="0"/>
              <a:t>with</a:t>
            </a:r>
            <a:r>
              <a:rPr lang="de-DE" b="1" u="sng" baseline="0" dirty="0" smtClean="0"/>
              <a:t> Member States</a:t>
            </a:r>
          </a:p>
          <a:p>
            <a:endParaRPr lang="de-DE" b="1" u="sng" baseline="0" dirty="0" smtClean="0"/>
          </a:p>
          <a:p>
            <a:r>
              <a:rPr lang="en-US" dirty="0" smtClean="0"/>
              <a:t>- </a:t>
            </a:r>
            <a:r>
              <a:rPr lang="en-US" dirty="0"/>
              <a:t>If a MS fails to resolve the alleged breach of Union law, the EC may launch a </a:t>
            </a:r>
            <a:r>
              <a:rPr lang="en-US" b="1" dirty="0"/>
              <a:t>formal infringement procedure </a:t>
            </a:r>
            <a:r>
              <a:rPr lang="en-US" dirty="0"/>
              <a:t>(Art 258 of TFEU). </a:t>
            </a:r>
          </a:p>
          <a:p>
            <a:r>
              <a:rPr lang="de-DE" dirty="0" err="1"/>
              <a:t>Types</a:t>
            </a:r>
            <a:r>
              <a:rPr lang="de-DE" dirty="0"/>
              <a:t> of </a:t>
            </a:r>
            <a:r>
              <a:rPr lang="de-DE" dirty="0" err="1"/>
              <a:t>issues</a:t>
            </a:r>
            <a:r>
              <a:rPr lang="de-DE" dirty="0"/>
              <a:t>: </a:t>
            </a:r>
          </a:p>
          <a:p>
            <a:r>
              <a:rPr lang="en-US" dirty="0"/>
              <a:t>- non-conformity and/or incorrect/bad application or </a:t>
            </a:r>
          </a:p>
          <a:p>
            <a:r>
              <a:rPr lang="en-US" dirty="0"/>
              <a:t>- failure to notify national provisions transposing directives. </a:t>
            </a:r>
          </a:p>
          <a:p>
            <a:endParaRPr lang="de-DE" dirty="0"/>
          </a:p>
          <a:p>
            <a:pPr defTabSz="902825">
              <a:defRPr/>
            </a:pPr>
            <a:r>
              <a:rPr lang="en-US" b="0" dirty="0" smtClean="0"/>
              <a:t>If useful, the EC and a MS may engage in an informal dialogue at political level/through EU Pilot to find a solution compliant with EU law.</a:t>
            </a:r>
            <a:r>
              <a:rPr lang="en-US" dirty="0"/>
              <a:t>	</a:t>
            </a:r>
          </a:p>
          <a:p>
            <a:endParaRPr lang="de-DE" dirty="0"/>
          </a:p>
          <a:p>
            <a:r>
              <a:rPr lang="de-DE" b="1" u="sng" dirty="0"/>
              <a:t>3) </a:t>
            </a:r>
            <a:r>
              <a:rPr lang="de-DE" b="1" u="sng" dirty="0" err="1">
                <a:solidFill>
                  <a:srgbClr val="002060"/>
                </a:solidFill>
                <a:latin typeface="EC Square Sans Pro"/>
              </a:rPr>
              <a:t>Pre-litigation</a:t>
            </a:r>
            <a:r>
              <a:rPr lang="de-DE" b="1" u="sng" dirty="0">
                <a:solidFill>
                  <a:srgbClr val="002060"/>
                </a:solidFill>
                <a:latin typeface="EC Square Sans Pro"/>
              </a:rPr>
              <a:t> </a:t>
            </a:r>
            <a:r>
              <a:rPr lang="de-DE" b="1" u="sng" dirty="0" err="1">
                <a:solidFill>
                  <a:srgbClr val="002060"/>
                </a:solidFill>
                <a:latin typeface="EC Square Sans Pro"/>
              </a:rPr>
              <a:t>phase</a:t>
            </a:r>
            <a:endParaRPr lang="de-DE" b="1" u="sng" dirty="0">
              <a:solidFill>
                <a:srgbClr val="002060"/>
              </a:solidFill>
              <a:latin typeface="EC Square Sans Pro"/>
            </a:endParaRPr>
          </a:p>
          <a:p>
            <a:endParaRPr lang="de-DE" dirty="0"/>
          </a:p>
          <a:p>
            <a:r>
              <a:rPr lang="en-US" dirty="0"/>
              <a:t>- The EC requests a MS to comment on non-compliance issue, typically within two months by sending a </a:t>
            </a:r>
            <a:r>
              <a:rPr lang="en-US" b="1" dirty="0"/>
              <a:t>letter of formal notice </a:t>
            </a:r>
            <a:r>
              <a:rPr lang="en-US" dirty="0"/>
              <a:t>(Art 258 of TFEU). </a:t>
            </a:r>
          </a:p>
          <a:p>
            <a:r>
              <a:rPr lang="en-US" dirty="0"/>
              <a:t>- If no satisfactory reply has been received from a MS concerned, the EC requests the MS to comply within a given time limit by sending </a:t>
            </a:r>
            <a:r>
              <a:rPr lang="en-US" b="1" dirty="0"/>
              <a:t>a reasoned opinion </a:t>
            </a:r>
            <a:r>
              <a:rPr lang="en-US" dirty="0"/>
              <a:t>(Art 258 of TFEU). </a:t>
            </a:r>
          </a:p>
          <a:p>
            <a:r>
              <a:rPr lang="de-DE" dirty="0"/>
              <a:t>	</a:t>
            </a:r>
            <a:endParaRPr lang="de-DE" i="1" dirty="0"/>
          </a:p>
          <a:p>
            <a:pPr defTabSz="902825">
              <a:defRPr/>
            </a:pPr>
            <a:r>
              <a:rPr lang="en-US" b="1" u="sng" dirty="0">
                <a:solidFill>
                  <a:srgbClr val="002060"/>
                </a:solidFill>
                <a:latin typeface="EC Square Sans Pro Medium"/>
              </a:rPr>
              <a:t>4) Referrals to the Court </a:t>
            </a:r>
          </a:p>
          <a:p>
            <a:endParaRPr lang="de-DE" dirty="0"/>
          </a:p>
          <a:p>
            <a:pPr marL="169280" indent="-169280">
              <a:buFontTx/>
              <a:buChar char="-"/>
            </a:pPr>
            <a:r>
              <a:rPr lang="en-US" dirty="0"/>
              <a:t>If no satisfactory reply has been received from the MS, the EC brings this MS before the Court (</a:t>
            </a:r>
            <a:r>
              <a:rPr lang="en-US" b="1" dirty="0"/>
              <a:t>referral to the Court</a:t>
            </a:r>
            <a:r>
              <a:rPr lang="en-US" dirty="0"/>
              <a:t>, Art 258 of TFEU). </a:t>
            </a:r>
          </a:p>
          <a:p>
            <a:endParaRPr lang="de-DE" dirty="0"/>
          </a:p>
          <a:p>
            <a:r>
              <a:rPr lang="en-US" dirty="0"/>
              <a:t>- If the MS still does not comply, the EC launches a 2nd infringement procedure by sending a </a:t>
            </a:r>
            <a:r>
              <a:rPr lang="en-US" b="1" dirty="0"/>
              <a:t>2nd letter of formal notice</a:t>
            </a:r>
            <a:r>
              <a:rPr lang="en-US" dirty="0"/>
              <a:t>. In a 2nd </a:t>
            </a:r>
            <a:r>
              <a:rPr lang="en-US" dirty="0" err="1"/>
              <a:t>judgement</a:t>
            </a:r>
            <a:r>
              <a:rPr lang="en-US" dirty="0"/>
              <a:t>, the Court may, on the basis of a proposal from the EC, impose lump sum and/or a daily penalty payment on a MS concerned (Art 260 (2) of TFEU). </a:t>
            </a:r>
          </a:p>
          <a:p>
            <a:endParaRPr lang="de-DE" dirty="0"/>
          </a:p>
          <a:p>
            <a:r>
              <a:rPr lang="en-US" dirty="0"/>
              <a:t>- In cases of failure to transpose EU legislative directives into national law on time, the EC may propose penalty payments without the need for a 2nd </a:t>
            </a:r>
            <a:r>
              <a:rPr lang="en-US" dirty="0" err="1"/>
              <a:t>judgement</a:t>
            </a:r>
            <a:r>
              <a:rPr lang="en-US" dirty="0"/>
              <a:t> (Article 260(3) of TFEU). </a:t>
            </a:r>
          </a:p>
          <a:p>
            <a:endParaRPr lang="de-DE" dirty="0"/>
          </a:p>
          <a:p>
            <a:r>
              <a:rPr lang="de-DE" b="1" i="1" dirty="0" smtClean="0"/>
              <a:t>-</a:t>
            </a:r>
            <a:r>
              <a:rPr lang="de-DE" b="1" i="1" baseline="0" dirty="0" smtClean="0"/>
              <a:t> Every </a:t>
            </a:r>
            <a:r>
              <a:rPr lang="de-DE" b="1" i="1" baseline="0" dirty="0" err="1" smtClean="0"/>
              <a:t>year</a:t>
            </a:r>
            <a:r>
              <a:rPr lang="de-DE" b="1" i="1" baseline="0" dirty="0" smtClean="0"/>
              <a:t>, </a:t>
            </a:r>
            <a:r>
              <a:rPr lang="de-DE" b="1" i="1" baseline="0" dirty="0" err="1" smtClean="0"/>
              <a:t>the</a:t>
            </a:r>
            <a:r>
              <a:rPr lang="de-DE" b="1" i="1" baseline="0" dirty="0" smtClean="0"/>
              <a:t> EC </a:t>
            </a:r>
            <a:r>
              <a:rPr lang="de-DE" b="1" i="1" baseline="0" dirty="0" err="1" smtClean="0"/>
              <a:t>publishes</a:t>
            </a:r>
            <a:r>
              <a:rPr lang="de-DE" b="1" i="1" baseline="0" dirty="0" smtClean="0"/>
              <a:t> a </a:t>
            </a:r>
            <a:r>
              <a:rPr lang="de-DE" b="1" i="1" baseline="0" dirty="0" err="1" smtClean="0"/>
              <a:t>report</a:t>
            </a:r>
            <a:r>
              <a:rPr lang="de-DE" b="1" i="1" baseline="0" dirty="0" smtClean="0"/>
              <a:t> on </a:t>
            </a:r>
            <a:r>
              <a:rPr lang="de-DE" b="1" i="1" baseline="0" dirty="0" err="1" smtClean="0"/>
              <a:t>monitoring</a:t>
            </a:r>
            <a:r>
              <a:rPr lang="de-DE" b="1" i="1" baseline="0" dirty="0" smtClean="0"/>
              <a:t> </a:t>
            </a:r>
            <a:r>
              <a:rPr lang="de-DE" b="1" i="1" baseline="0" dirty="0" err="1" smtClean="0"/>
              <a:t>the</a:t>
            </a:r>
            <a:r>
              <a:rPr lang="de-DE" b="1" i="1" baseline="0" dirty="0" smtClean="0"/>
              <a:t> </a:t>
            </a:r>
            <a:r>
              <a:rPr lang="de-DE" b="1" i="1" baseline="0" dirty="0" err="1" smtClean="0"/>
              <a:t>application</a:t>
            </a:r>
            <a:r>
              <a:rPr lang="de-DE" b="1" i="1" baseline="0" dirty="0" smtClean="0"/>
              <a:t> </a:t>
            </a:r>
            <a:r>
              <a:rPr lang="de-DE" b="1" i="1" baseline="0" dirty="0" err="1" smtClean="0"/>
              <a:t>of</a:t>
            </a:r>
            <a:r>
              <a:rPr lang="de-DE" b="1" i="1" baseline="0" dirty="0" smtClean="0"/>
              <a:t> EU </a:t>
            </a:r>
            <a:r>
              <a:rPr lang="de-DE" b="1" i="1" baseline="0" dirty="0" err="1" smtClean="0"/>
              <a:t>law</a:t>
            </a:r>
            <a:r>
              <a:rPr lang="de-DE" b="1" i="1" baseline="0" dirty="0" smtClean="0"/>
              <a:t>. The </a:t>
            </a:r>
            <a:r>
              <a:rPr lang="de-DE" b="1" i="1" baseline="0" dirty="0" err="1" smtClean="0"/>
              <a:t>report</a:t>
            </a:r>
            <a:r>
              <a:rPr lang="de-DE" b="1" i="1" baseline="0" dirty="0" smtClean="0"/>
              <a:t> </a:t>
            </a:r>
            <a:r>
              <a:rPr lang="en-GB" b="1" i="1" baseline="0" dirty="0" smtClean="0"/>
              <a:t>examines how well EU law was applied, the challenges faced, in each Member State and policy area and </a:t>
            </a:r>
            <a:r>
              <a:rPr lang="de-DE" b="1" i="1" baseline="0" dirty="0" err="1" smtClean="0"/>
              <a:t>provides</a:t>
            </a:r>
            <a:r>
              <a:rPr lang="de-DE" b="1" i="1" baseline="0" dirty="0" smtClean="0"/>
              <a:t>  a </a:t>
            </a:r>
            <a:r>
              <a:rPr lang="de-DE" b="1" i="1" baseline="0" dirty="0" err="1" smtClean="0"/>
              <a:t>statistical</a:t>
            </a:r>
            <a:r>
              <a:rPr lang="de-DE" b="1" i="1" baseline="0" dirty="0" smtClean="0"/>
              <a:t> </a:t>
            </a:r>
            <a:r>
              <a:rPr lang="de-DE" b="1" i="1" baseline="0" dirty="0" err="1" smtClean="0"/>
              <a:t>overview</a:t>
            </a:r>
            <a:r>
              <a:rPr lang="de-DE" b="1" i="1" baseline="0" dirty="0" smtClean="0"/>
              <a:t> </a:t>
            </a:r>
            <a:r>
              <a:rPr lang="de-DE" b="1" i="1" baseline="0" dirty="0" err="1" smtClean="0"/>
              <a:t>of</a:t>
            </a:r>
            <a:r>
              <a:rPr lang="de-DE" b="1" i="1" baseline="0" dirty="0" smtClean="0"/>
              <a:t> </a:t>
            </a:r>
            <a:r>
              <a:rPr lang="de-DE" b="1" i="1" baseline="0" dirty="0" err="1" smtClean="0"/>
              <a:t>the</a:t>
            </a:r>
            <a:r>
              <a:rPr lang="de-DE" b="1" i="1" baseline="0" dirty="0" smtClean="0"/>
              <a:t>  </a:t>
            </a:r>
            <a:r>
              <a:rPr lang="de-DE" b="1" i="1" baseline="0" dirty="0" err="1" smtClean="0"/>
              <a:t>infringement</a:t>
            </a:r>
            <a:r>
              <a:rPr lang="de-DE" b="1" i="1" baseline="0" dirty="0" smtClean="0"/>
              <a:t> </a:t>
            </a:r>
            <a:r>
              <a:rPr lang="de-DE" b="1" i="1" baseline="0" dirty="0" err="1" smtClean="0"/>
              <a:t>procedures</a:t>
            </a:r>
            <a:r>
              <a:rPr lang="de-DE" b="1" i="1" baseline="0" dirty="0" smtClean="0"/>
              <a:t> </a:t>
            </a:r>
            <a:r>
              <a:rPr lang="de-DE" b="1" i="1" baseline="0" dirty="0" err="1" smtClean="0"/>
              <a:t>launched</a:t>
            </a:r>
            <a:r>
              <a:rPr lang="de-DE" b="1" i="1" baseline="0" dirty="0" smtClean="0"/>
              <a:t> </a:t>
            </a:r>
            <a:r>
              <a:rPr lang="de-DE" b="1" i="1" baseline="0" dirty="0" err="1" smtClean="0"/>
              <a:t>by</a:t>
            </a:r>
            <a:r>
              <a:rPr lang="de-DE" b="1" i="1" baseline="0" dirty="0" smtClean="0"/>
              <a:t> </a:t>
            </a:r>
            <a:r>
              <a:rPr lang="de-DE" b="1" i="1" baseline="0" dirty="0" err="1" smtClean="0"/>
              <a:t>the</a:t>
            </a:r>
            <a:r>
              <a:rPr lang="de-DE" b="1" i="1" baseline="0" dirty="0" smtClean="0"/>
              <a:t> EC </a:t>
            </a:r>
            <a:r>
              <a:rPr lang="en-GB" b="1" i="1" baseline="0" dirty="0" smtClean="0"/>
              <a:t>(available here: https://ec.europa.eu/info/publications/annual-reports-monitoring-application-eu-law_en).</a:t>
            </a:r>
            <a:endParaRPr lang="de-DE" b="1" i="1"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241638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sng" dirty="0"/>
              <a:t>Guardian of the Treaties </a:t>
            </a:r>
          </a:p>
          <a:p>
            <a:endParaRPr lang="en-GB" sz="1000" b="1" dirty="0"/>
          </a:p>
          <a:p>
            <a:pPr marL="169260" indent="-169260">
              <a:buFontTx/>
              <a:buChar char="-"/>
            </a:pPr>
            <a:r>
              <a:rPr lang="en-GB" sz="1000" dirty="0"/>
              <a:t>The Commission ensures that the EU </a:t>
            </a:r>
            <a:r>
              <a:rPr lang="en-GB" sz="1000" b="1" dirty="0"/>
              <a:t>treaties</a:t>
            </a:r>
            <a:r>
              <a:rPr lang="en-GB" sz="1000" dirty="0"/>
              <a:t> and the </a:t>
            </a:r>
            <a:r>
              <a:rPr lang="en-GB" sz="1000" b="1" dirty="0"/>
              <a:t>laws</a:t>
            </a:r>
            <a:r>
              <a:rPr lang="en-GB" sz="1000" dirty="0"/>
              <a:t> derived from them are </a:t>
            </a:r>
            <a:r>
              <a:rPr lang="en-GB" sz="1000" b="1" dirty="0"/>
              <a:t>upheld</a:t>
            </a:r>
            <a:r>
              <a:rPr lang="en-GB" sz="1000" dirty="0"/>
              <a:t>.</a:t>
            </a:r>
          </a:p>
          <a:p>
            <a:pPr marL="169260" indent="-169260">
              <a:buFontTx/>
              <a:buChar char="-"/>
            </a:pPr>
            <a:r>
              <a:rPr lang="en-GB" sz="1000" dirty="0"/>
              <a:t>If a possible </a:t>
            </a:r>
            <a:r>
              <a:rPr lang="en-GB" sz="1000" b="1" dirty="0"/>
              <a:t>infringement</a:t>
            </a:r>
            <a:r>
              <a:rPr lang="en-GB" sz="1000" dirty="0"/>
              <a:t> of EU law is identified by the Commission or reported in a complaint, the Commission attempts to quickly resolve the underlying problem with the government concerned by means of a </a:t>
            </a:r>
            <a:r>
              <a:rPr lang="en-GB" sz="1000" b="1" dirty="0"/>
              <a:t>structured</a:t>
            </a:r>
            <a:r>
              <a:rPr lang="en-GB" sz="1000" dirty="0"/>
              <a:t> </a:t>
            </a:r>
            <a:r>
              <a:rPr lang="en-GB" sz="1000" b="1" dirty="0"/>
              <a:t>dialogue</a:t>
            </a:r>
            <a:r>
              <a:rPr lang="en-GB" sz="1000" dirty="0"/>
              <a:t>.</a:t>
            </a:r>
          </a:p>
          <a:p>
            <a:pPr marL="169260" indent="-169260">
              <a:buFontTx/>
              <a:buChar char="-"/>
            </a:pPr>
            <a:r>
              <a:rPr lang="en-GB" sz="1000" dirty="0"/>
              <a:t>If the government does not agree with the Commission, or fails to implement a solution to rectify the suspected violation of EU law, the Commission can launch a formal </a:t>
            </a:r>
            <a:r>
              <a:rPr lang="en-GB" sz="1000" b="1" dirty="0"/>
              <a:t>infringement procedure</a:t>
            </a:r>
            <a:r>
              <a:rPr lang="en-GB" sz="1000" dirty="0"/>
              <a:t>. </a:t>
            </a:r>
          </a:p>
          <a:p>
            <a:pPr marL="169260" indent="-169260">
              <a:buFontTx/>
              <a:buChar char="-"/>
            </a:pPr>
            <a:r>
              <a:rPr lang="en-GB" sz="1000" dirty="0"/>
              <a:t>This can involve the Commission taking the country to the </a:t>
            </a:r>
            <a:r>
              <a:rPr lang="en-GB" sz="1000" b="1" dirty="0"/>
              <a:t>Court of Justice </a:t>
            </a:r>
            <a:r>
              <a:rPr lang="en-GB" sz="1000" dirty="0"/>
              <a:t>and ask to </a:t>
            </a:r>
            <a:r>
              <a:rPr lang="en-GB" sz="1000" b="1" dirty="0"/>
              <a:t>impose lump sum and/or penalty payment.</a:t>
            </a:r>
            <a:endParaRPr lang="en-GB" sz="1000" dirty="0"/>
          </a:p>
          <a:p>
            <a:r>
              <a:rPr lang="en-GB" sz="1000" dirty="0"/>
              <a:t> </a:t>
            </a:r>
            <a:endParaRPr lang="en-US" sz="1000" dirty="0"/>
          </a:p>
          <a:p>
            <a:r>
              <a:rPr lang="en-US" sz="1000" b="1" u="sng" dirty="0"/>
              <a:t>Example: Open infringement cases in EU-28 on 31 December 2017</a:t>
            </a:r>
            <a:endParaRPr lang="en-US" sz="100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733958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Competition</a:t>
            </a:r>
            <a:endParaRPr lang="en-GB" dirty="0"/>
          </a:p>
          <a:p>
            <a:r>
              <a:rPr lang="en-GB" dirty="0"/>
              <a:t>EU competition rules aim to ensure that all companies compete fairly and equally in the single market to the benefit of consumers, businesses and the European economy as a whole. </a:t>
            </a:r>
            <a:r>
              <a:rPr lang="en-GB" dirty="0">
                <a:hlinkClick r:id="rId3"/>
              </a:rPr>
              <a:t>Together with national competition authorities and national courts, the European Commission enforces </a:t>
            </a:r>
            <a:r>
              <a:rPr lang="en-GB" u="sng" dirty="0">
                <a:hlinkClick r:id="rId3"/>
              </a:rPr>
              <a:t>EU competition policy</a:t>
            </a:r>
            <a:r>
              <a:rPr lang="en-GB" dirty="0"/>
              <a:t> and rules to ensure that companies compete fairly with each other. This helps to reduce prices and improve quality, encourages innovation and efficiency, and creates a wider choice for consumers. </a:t>
            </a:r>
          </a:p>
          <a:p>
            <a:r>
              <a:rPr lang="en-GB" dirty="0"/>
              <a:t> </a:t>
            </a:r>
          </a:p>
          <a:p>
            <a:r>
              <a:rPr lang="en-GB" dirty="0"/>
              <a:t>The Commission takes action in regard to:</a:t>
            </a:r>
          </a:p>
          <a:p>
            <a:pPr lvl="0"/>
            <a:r>
              <a:rPr lang="en-GB" b="1" dirty="0"/>
              <a:t>cartels</a:t>
            </a:r>
            <a:r>
              <a:rPr lang="en-GB" dirty="0"/>
              <a:t> or other illegal arrangements between companies to avoid competing with each other or to set artificially high prices; </a:t>
            </a:r>
          </a:p>
          <a:p>
            <a:pPr lvl="0"/>
            <a:r>
              <a:rPr lang="en-GB" b="1" dirty="0"/>
              <a:t>abuse of a dominant position</a:t>
            </a:r>
            <a:r>
              <a:rPr lang="en-GB" dirty="0"/>
              <a:t>, whereby a major player tries to squeeze competitors out of the market;</a:t>
            </a:r>
          </a:p>
          <a:p>
            <a:pPr lvl="0"/>
            <a:r>
              <a:rPr lang="en-GB" b="1" dirty="0"/>
              <a:t>mergers</a:t>
            </a:r>
            <a:r>
              <a:rPr lang="en-GB" dirty="0"/>
              <a:t> and similar agreements between companies that may affect competition in the Single Market;</a:t>
            </a:r>
          </a:p>
          <a:p>
            <a:pPr lvl="0"/>
            <a:r>
              <a:rPr lang="en-GB" dirty="0">
                <a:hlinkClick r:id="rId4"/>
              </a:rPr>
              <a:t>financial support (</a:t>
            </a:r>
            <a:r>
              <a:rPr lang="en-GB" b="1" dirty="0">
                <a:hlinkClick r:id="rId4"/>
              </a:rPr>
              <a:t>state aid</a:t>
            </a:r>
            <a:r>
              <a:rPr lang="en-GB" dirty="0">
                <a:hlinkClick r:id="rId4"/>
              </a:rPr>
              <a:t>) from EU governments to companies</a:t>
            </a:r>
            <a:r>
              <a:rPr lang="en-GB" dirty="0"/>
              <a:t>, which may distort competition in the Single Market by favouring some companies over others; and</a:t>
            </a:r>
          </a:p>
          <a:p>
            <a:pPr lvl="0"/>
            <a:r>
              <a:rPr lang="en-GB" b="1" dirty="0"/>
              <a:t>promoting competition culture internationally</a:t>
            </a:r>
            <a:r>
              <a:rPr lang="en-GB" dirty="0"/>
              <a:t>.</a:t>
            </a:r>
          </a:p>
          <a:p>
            <a:r>
              <a:rPr lang="en-GB" dirty="0"/>
              <a:t> </a:t>
            </a:r>
          </a:p>
          <a:p>
            <a:r>
              <a:rPr lang="en-GB" dirty="0"/>
              <a:t>EU investigations into anti-competitive practices can cover not only goods but also professions and services. The Commission monitors the assistance Member State governments give to business (state aid) to ensure that it does not give certain companies an</a:t>
            </a:r>
            <a:r>
              <a:rPr lang="en-GB" b="1" dirty="0"/>
              <a:t> unfair advantage over their competitors.</a:t>
            </a:r>
            <a:r>
              <a:rPr lang="en-GB" dirty="0"/>
              <a:t> This helps make Europe fairer and promotes growth. State aid may be allowed if it helps or promotes disadvantaged regions, small and medium-sized businesses, research and development, environmental protection, training, employment or culture.</a:t>
            </a:r>
          </a:p>
          <a:p>
            <a:endParaRPr lang="fr-BE" dirty="0"/>
          </a:p>
          <a:p>
            <a:r>
              <a:rPr lang="en-GB" dirty="0" smtClean="0"/>
              <a:t>In</a:t>
            </a:r>
            <a:r>
              <a:rPr lang="en-GB" baseline="0" dirty="0" smtClean="0"/>
              <a:t> 2016, t</a:t>
            </a:r>
            <a:r>
              <a:rPr lang="en-GB" dirty="0" smtClean="0"/>
              <a:t>he Commission found</a:t>
            </a:r>
            <a:r>
              <a:rPr lang="en-GB" baseline="0" dirty="0" smtClean="0"/>
              <a:t> </a:t>
            </a:r>
            <a:r>
              <a:rPr lang="en-GB" dirty="0" smtClean="0"/>
              <a:t>that Ireland granted undue tax benefits of up to €13 billion to Apple. This is illegal under EU state aid rules, because it allowed Apple to pay substantially less tax than other businesses. Ireland must now recover the illegal aid.</a:t>
            </a:r>
            <a:endParaRPr lang="en-GB" dirty="0"/>
          </a:p>
          <a:p>
            <a:endParaRPr lang="en-GB" dirty="0"/>
          </a:p>
          <a:p>
            <a:r>
              <a:rPr lang="en-GB" dirty="0"/>
              <a:t>There are many other examples of EU investigations bearing fruit for consumers and taxpayers: In 2016 and 2017 the Commission fined the members of a truck producers cartel that had lasted 14 years. It involved six leading truck producers: Scania, Daimler, DAF, Iveco, MAN and Volvo/Renault. Together, these companies produce more than 9 out of every 10 medium and heavy trucks sold in Europe. The Commission fined the 6 companies a total of €3.8 billion – a record fine for a cartel in the EU's 60 year history. This money goes into the EU budget, thereby reducing the amount needed to be contributed by taxpayers.</a:t>
            </a:r>
          </a:p>
          <a:p>
            <a:endParaRPr lang="en-GB" dirty="0"/>
          </a:p>
          <a:p>
            <a:r>
              <a:rPr lang="en-GB" dirty="0"/>
              <a:t>Big firms are barred from using their bargaining power to impose conditions that would make it difficult for their suppliers or customers to do business with their competitors. In 2017, the </a:t>
            </a:r>
            <a:r>
              <a:rPr lang="en-GB" dirty="0">
                <a:hlinkClick r:id="rId5"/>
              </a:rPr>
              <a:t>Commission fined Google €2.42 billion</a:t>
            </a:r>
            <a:r>
              <a:rPr lang="en-GB" dirty="0"/>
              <a:t> for abusing its market dominance as a search engine by promoting its own comparison shopping service in its search results, and demoting those of competitors. </a:t>
            </a:r>
          </a:p>
          <a:p>
            <a:r>
              <a:rPr lang="en-GB" dirty="0"/>
              <a:t> </a:t>
            </a:r>
          </a:p>
          <a:p>
            <a:r>
              <a:rPr lang="en-GB" dirty="0"/>
              <a:t>More information: </a:t>
            </a:r>
            <a:r>
              <a:rPr lang="en-GB" u="sng" dirty="0">
                <a:hlinkClick r:id="rId6"/>
              </a:rPr>
              <a:t>https://ec.europa.eu/info/topics/competition_en</a:t>
            </a:r>
            <a:r>
              <a:rPr lang="en-GB" b="1" dirty="0"/>
              <a:t/>
            </a:r>
            <a:br>
              <a:rPr lang="en-GB" b="1" dirty="0"/>
            </a:br>
            <a:r>
              <a:rPr lang="en-GB" dirty="0"/>
              <a:t>Twitter </a:t>
            </a:r>
            <a:r>
              <a:rPr lang="en-GB" dirty="0">
                <a:hlinkClick r:id="rId7"/>
              </a:rPr>
              <a:t>@</a:t>
            </a:r>
            <a:r>
              <a:rPr lang="en-GB" dirty="0" err="1">
                <a:hlinkClick r:id="rId7"/>
              </a:rPr>
              <a:t>EU_Competition</a:t>
            </a:r>
            <a:r>
              <a:rPr lang="en-GB" b="1" dirty="0">
                <a:hlinkClick r:id="rId7"/>
              </a:rPr>
              <a:t> </a:t>
            </a:r>
            <a:endParaRPr lang="en-GB" dirty="0"/>
          </a:p>
          <a:p>
            <a:endParaRPr lang="en-US" sz="100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3930067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a:p>
        </p:txBody>
      </p:sp>
    </p:spTree>
    <p:extLst>
      <p:ext uri="{BB962C8B-B14F-4D97-AF65-F5344CB8AC3E}">
        <p14:creationId xmlns:p14="http://schemas.microsoft.com/office/powerpoint/2010/main" val="3575882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sng" dirty="0"/>
              <a:t>International agreements</a:t>
            </a:r>
          </a:p>
          <a:p>
            <a:pPr marL="169260" indent="-169260">
              <a:buFontTx/>
              <a:buChar char="-"/>
            </a:pPr>
            <a:r>
              <a:rPr lang="en-GB" sz="1000" dirty="0"/>
              <a:t>The </a:t>
            </a:r>
            <a:r>
              <a:rPr lang="en-GB" sz="1000" b="1" dirty="0"/>
              <a:t>Commission represents the EU</a:t>
            </a:r>
            <a:r>
              <a:rPr lang="en-GB" sz="1000" dirty="0"/>
              <a:t> during negotiations,</a:t>
            </a:r>
            <a:r>
              <a:rPr lang="en-US" sz="1000" dirty="0"/>
              <a:t> in particular in areas of trade policy and humanitarian aid,</a:t>
            </a:r>
            <a:r>
              <a:rPr lang="en-GB" sz="1000" dirty="0"/>
              <a:t> except where the agreement relates to </a:t>
            </a:r>
            <a:r>
              <a:rPr lang="en-GB" sz="1000" b="1" dirty="0"/>
              <a:t>foreign</a:t>
            </a:r>
            <a:r>
              <a:rPr lang="en-GB" sz="1000" dirty="0"/>
              <a:t> and </a:t>
            </a:r>
            <a:r>
              <a:rPr lang="en-GB" sz="1000" b="1" dirty="0"/>
              <a:t>security policy</a:t>
            </a:r>
            <a:r>
              <a:rPr lang="en-GB" sz="1000" dirty="0"/>
              <a:t>, when the EU is represented by the </a:t>
            </a:r>
            <a:r>
              <a:rPr lang="en-GB" sz="1000" b="1" dirty="0"/>
              <a:t>High Representative</a:t>
            </a:r>
            <a:r>
              <a:rPr lang="en-GB" sz="1000" dirty="0"/>
              <a:t>.</a:t>
            </a:r>
          </a:p>
          <a:p>
            <a:pPr marL="171439" indent="-171439">
              <a:buFont typeface="Symbol" panose="05050102010706020507" pitchFamily="18" charset="2"/>
              <a:buChar char="-"/>
            </a:pPr>
            <a:endParaRPr lang="en-GB" sz="1000" dirty="0"/>
          </a:p>
          <a:p>
            <a:pPr marL="171439" indent="-171439">
              <a:buFont typeface="Symbol" panose="05050102010706020507" pitchFamily="18" charset="2"/>
              <a:buChar char="-"/>
            </a:pPr>
            <a:r>
              <a:rPr lang="en-US" dirty="0"/>
              <a:t>The EU negotiates agreements through its world-wide network of trade relations. It engages with a huge range of partners, mostly through </a:t>
            </a:r>
            <a:r>
              <a:rPr lang="en-US" b="1" dirty="0"/>
              <a:t>free trade agreements</a:t>
            </a:r>
            <a:r>
              <a:rPr lang="en-US" dirty="0"/>
              <a:t>.</a:t>
            </a:r>
          </a:p>
          <a:p>
            <a:pPr marL="171439" indent="-171439">
              <a:buFont typeface="Symbol" panose="05050102010706020507" pitchFamily="18" charset="2"/>
              <a:buChar char="-"/>
            </a:pPr>
            <a:r>
              <a:rPr lang="en-US" dirty="0"/>
              <a:t>These partnerships seek to create growth and jobs for Europeans by opening new markets with the rest of the world. </a:t>
            </a:r>
            <a:endParaRPr lang="en-US" dirty="0" smtClean="0"/>
          </a:p>
          <a:p>
            <a:pPr marL="171439" indent="-171439">
              <a:buFont typeface="Symbol" panose="05050102010706020507" pitchFamily="18" charset="2"/>
              <a:buChar char="-"/>
            </a:pPr>
            <a:r>
              <a:rPr lang="en-US" dirty="0" smtClean="0"/>
              <a:t>EU </a:t>
            </a:r>
            <a:r>
              <a:rPr lang="en-US" dirty="0"/>
              <a:t>trade policy also aims to reduce child and forced </a:t>
            </a:r>
            <a:r>
              <a:rPr lang="en-US" dirty="0" err="1"/>
              <a:t>labour</a:t>
            </a:r>
            <a:r>
              <a:rPr lang="en-US" dirty="0"/>
              <a:t>, environmental destruction and price volatility. Schemes which ensure </a:t>
            </a:r>
            <a:r>
              <a:rPr lang="en-US" b="1" dirty="0"/>
              <a:t>transparency and traceability</a:t>
            </a:r>
            <a:r>
              <a:rPr lang="en-US" dirty="0"/>
              <a:t> in supply chains are one example.</a:t>
            </a:r>
          </a:p>
          <a:p>
            <a:pPr marL="171439" indent="-171439">
              <a:buFont typeface="Symbol" panose="05050102010706020507" pitchFamily="18" charset="2"/>
              <a:buChar char="-"/>
            </a:pPr>
            <a:r>
              <a:rPr lang="en-US" dirty="0"/>
              <a:t>For the world's poorest countries, EU trade policy looks to combine </a:t>
            </a:r>
            <a:r>
              <a:rPr lang="en-US" b="1" dirty="0"/>
              <a:t>trade and development</a:t>
            </a:r>
            <a:r>
              <a:rPr lang="en-US" dirty="0"/>
              <a:t>. Allowing lower duties, supporting small export businesses, and advising on improvements to governance are just some of the ways trade and development can work hand in hand to ensure the neediest benefit from trade-led growth.</a:t>
            </a:r>
          </a:p>
          <a:p>
            <a:endParaRPr lang="en-GB" sz="1000" dirty="0"/>
          </a:p>
          <a:p>
            <a:r>
              <a:rPr lang="en-GB" sz="1000" b="1" u="sng" dirty="0"/>
              <a:t>EU's assistance to developing countries</a:t>
            </a:r>
          </a:p>
          <a:p>
            <a:pPr marL="169260" indent="-169260">
              <a:buFontTx/>
              <a:buChar char="-"/>
            </a:pPr>
            <a:r>
              <a:rPr lang="en-GB" sz="1000" dirty="0"/>
              <a:t>The Commission's Directorate-General for International Cooperation and Development (</a:t>
            </a:r>
            <a:r>
              <a:rPr lang="en-GB" sz="1000" b="1" dirty="0"/>
              <a:t>DG DEVCO</a:t>
            </a:r>
            <a:r>
              <a:rPr lang="en-GB" sz="1000" dirty="0"/>
              <a:t>) is responsible for designing </a:t>
            </a:r>
            <a:r>
              <a:rPr lang="en-GB" sz="1000" b="1" dirty="0"/>
              <a:t>European international cooperation and development policy </a:t>
            </a:r>
            <a:r>
              <a:rPr lang="en-GB" sz="1000" dirty="0"/>
              <a:t>and delivering </a:t>
            </a:r>
            <a:r>
              <a:rPr lang="en-GB" sz="1000" b="1" dirty="0"/>
              <a:t>aid</a:t>
            </a:r>
            <a:r>
              <a:rPr lang="en-GB" sz="1000" dirty="0"/>
              <a:t> throughout the world.</a:t>
            </a:r>
          </a:p>
          <a:p>
            <a:pPr marL="169260" indent="-169260">
              <a:buFontTx/>
              <a:buChar char="-"/>
            </a:pPr>
            <a:r>
              <a:rPr lang="en-GB" sz="1000" dirty="0"/>
              <a:t>DG DEVCO is in charge of </a:t>
            </a:r>
            <a:r>
              <a:rPr lang="en-GB" sz="1000" b="1" dirty="0"/>
              <a:t>development cooperation policy </a:t>
            </a:r>
            <a:r>
              <a:rPr lang="en-GB" sz="1000" dirty="0"/>
              <a:t>in a wider framework of international cooperation, adapting to the evolving needs of partner countries. This encompasses cooperation with </a:t>
            </a:r>
            <a:r>
              <a:rPr lang="en-GB" sz="1000" b="1" dirty="0"/>
              <a:t>developing countries </a:t>
            </a:r>
            <a:r>
              <a:rPr lang="en-GB" sz="1000" dirty="0"/>
              <a:t>at different stages of development, including with countries graduated from bilateral development assistance to cover the specific needs of these countries during the </a:t>
            </a:r>
            <a:r>
              <a:rPr lang="en-GB" sz="1000" b="1" dirty="0"/>
              <a:t>transition period </a:t>
            </a:r>
            <a:r>
              <a:rPr lang="en-GB" sz="1000" dirty="0"/>
              <a:t>between low income countries and upper middle income countries. DG DEVCO works closely with </a:t>
            </a:r>
            <a:r>
              <a:rPr lang="en-GB" sz="1000" b="1" dirty="0"/>
              <a:t>other</a:t>
            </a:r>
            <a:r>
              <a:rPr lang="en-GB" sz="1000" dirty="0"/>
              <a:t> </a:t>
            </a:r>
            <a:r>
              <a:rPr lang="en-GB" sz="1000" b="1" dirty="0"/>
              <a:t>Commission services </a:t>
            </a:r>
            <a:r>
              <a:rPr lang="en-GB" sz="1000" dirty="0"/>
              <a:t>responsible for thematic policies, as well as with the </a:t>
            </a:r>
            <a:r>
              <a:rPr lang="en-GB" sz="1000" b="1" dirty="0"/>
              <a:t>European External Action Service </a:t>
            </a:r>
            <a:r>
              <a:rPr lang="en-GB" sz="1000" dirty="0"/>
              <a:t>and </a:t>
            </a:r>
            <a:r>
              <a:rPr lang="en-GB" sz="1000" b="1" dirty="0"/>
              <a:t>Commission services on external action</a:t>
            </a:r>
            <a:r>
              <a:rPr lang="en-GB" sz="1000" dirty="0"/>
              <a:t>, so as to facilitate and help ensure a consistent approach.</a:t>
            </a:r>
          </a:p>
          <a:p>
            <a:pPr marL="169260" indent="-169260">
              <a:buFontTx/>
              <a:buChar char="-"/>
            </a:pPr>
            <a:r>
              <a:rPr lang="en-GB" sz="1000" dirty="0"/>
              <a:t>DG DEVCO is responsible for formulating </a:t>
            </a:r>
            <a:r>
              <a:rPr lang="en-GB" sz="1000" b="1" dirty="0"/>
              <a:t>European Union development policy and thematic policies </a:t>
            </a:r>
            <a:r>
              <a:rPr lang="en-GB" sz="1000" dirty="0"/>
              <a:t>in order to </a:t>
            </a:r>
            <a:r>
              <a:rPr lang="en-GB" sz="1000" b="1" dirty="0"/>
              <a:t>reduce poverty in the world</a:t>
            </a:r>
            <a:r>
              <a:rPr lang="en-GB" sz="1000" dirty="0"/>
              <a:t>, to ensure </a:t>
            </a:r>
            <a:r>
              <a:rPr lang="en-GB" sz="1000" b="1" dirty="0"/>
              <a:t>sustainable economic</a:t>
            </a:r>
            <a:r>
              <a:rPr lang="en-GB" sz="1000" dirty="0"/>
              <a:t>, </a:t>
            </a:r>
            <a:r>
              <a:rPr lang="en-GB" sz="1000" b="1" dirty="0"/>
              <a:t>social</a:t>
            </a:r>
            <a:r>
              <a:rPr lang="en-GB" sz="1000" dirty="0"/>
              <a:t> and </a:t>
            </a:r>
            <a:r>
              <a:rPr lang="en-GB" sz="1000" b="1" dirty="0"/>
              <a:t>environmental</a:t>
            </a:r>
            <a:r>
              <a:rPr lang="en-GB" sz="1000" dirty="0"/>
              <a:t> </a:t>
            </a:r>
            <a:r>
              <a:rPr lang="en-GB" sz="1000" b="1" dirty="0"/>
              <a:t>development</a:t>
            </a:r>
            <a:r>
              <a:rPr lang="en-GB" sz="1000" dirty="0"/>
              <a:t> and to </a:t>
            </a:r>
            <a:r>
              <a:rPr lang="en-GB" sz="1000" b="1" dirty="0"/>
              <a:t>promote democracy</a:t>
            </a:r>
            <a:r>
              <a:rPr lang="en-GB" sz="1000" dirty="0"/>
              <a:t>, the </a:t>
            </a:r>
            <a:r>
              <a:rPr lang="en-GB" sz="1000" b="1" dirty="0"/>
              <a:t>rule of law</a:t>
            </a:r>
            <a:r>
              <a:rPr lang="en-GB" sz="1000" dirty="0"/>
              <a:t>, </a:t>
            </a:r>
            <a:r>
              <a:rPr lang="en-GB" sz="1000" b="1" dirty="0"/>
              <a:t>good governance </a:t>
            </a:r>
            <a:r>
              <a:rPr lang="en-GB" sz="1000" dirty="0"/>
              <a:t>and the respect of </a:t>
            </a:r>
            <a:r>
              <a:rPr lang="en-GB" sz="1000" b="1" dirty="0"/>
              <a:t>human rights</a:t>
            </a:r>
            <a:r>
              <a:rPr lang="en-GB" sz="1000" dirty="0"/>
              <a:t>, notably through external aid. DG DEVCO fosters </a:t>
            </a:r>
            <a:r>
              <a:rPr lang="en-GB" sz="1000" b="1" dirty="0"/>
              <a:t>coordination</a:t>
            </a:r>
            <a:r>
              <a:rPr lang="en-GB" sz="1000" dirty="0"/>
              <a:t> between the European Union and its Member States in the area of development cooperation and ensure the external representation of the European Union in this field.</a:t>
            </a:r>
          </a:p>
          <a:p>
            <a:endParaRPr lang="en-US" dirty="0"/>
          </a:p>
          <a:p>
            <a:r>
              <a:rPr lang="en-US" b="1" u="sng" dirty="0"/>
              <a:t>European </a:t>
            </a:r>
            <a:r>
              <a:rPr lang="en-US" b="1" u="sng" dirty="0" err="1"/>
              <a:t>Neighbourhood</a:t>
            </a:r>
            <a:r>
              <a:rPr lang="en-US" b="1" u="sng" dirty="0"/>
              <a:t> </a:t>
            </a:r>
            <a:r>
              <a:rPr lang="en-US" b="1" u="sng" dirty="0" smtClean="0"/>
              <a:t>Policy</a:t>
            </a:r>
          </a:p>
          <a:p>
            <a:endParaRPr lang="en-US" dirty="0"/>
          </a:p>
          <a:p>
            <a:r>
              <a:rPr lang="en-US" dirty="0"/>
              <a:t>The </a:t>
            </a:r>
            <a:r>
              <a:rPr lang="en-US" b="1" dirty="0"/>
              <a:t>European </a:t>
            </a:r>
            <a:r>
              <a:rPr lang="en-US" b="1" dirty="0" err="1"/>
              <a:t>Neighbourhood</a:t>
            </a:r>
            <a:r>
              <a:rPr lang="en-US" b="1" dirty="0"/>
              <a:t> Policy</a:t>
            </a:r>
            <a:r>
              <a:rPr lang="en-US" dirty="0"/>
              <a:t> (ENP) governs the EU's relations with </a:t>
            </a:r>
            <a:r>
              <a:rPr lang="en-US" b="1" dirty="0"/>
              <a:t>16</a:t>
            </a:r>
            <a:r>
              <a:rPr lang="en-US" dirty="0"/>
              <a:t> of its </a:t>
            </a:r>
            <a:r>
              <a:rPr lang="en-US" b="1" dirty="0"/>
              <a:t>southern and eastern </a:t>
            </a:r>
            <a:r>
              <a:rPr lang="en-US" b="1" dirty="0" err="1"/>
              <a:t>neighbours</a:t>
            </a:r>
            <a:r>
              <a:rPr lang="en-US" dirty="0" smtClean="0"/>
              <a:t>. </a:t>
            </a:r>
            <a:endParaRPr lang="en-US" dirty="0"/>
          </a:p>
          <a:p>
            <a:r>
              <a:rPr lang="en-US" b="1" dirty="0"/>
              <a:t>To the </a:t>
            </a:r>
            <a:r>
              <a:rPr lang="en-US" b="1" dirty="0" smtClean="0"/>
              <a:t>South</a:t>
            </a:r>
            <a:r>
              <a:rPr lang="en-US" dirty="0"/>
              <a:t>: Algeria, Egypt, Israel, Jordan, Lebanon, Libya, Morocco, Palestine (this designation does not entail any recognition of Palestine as a state and is without prejudice to positions on the recognition of Palestine as a state), Syria and Tunisia.</a:t>
            </a:r>
          </a:p>
          <a:p>
            <a:r>
              <a:rPr lang="en-US" b="1" dirty="0"/>
              <a:t>To the </a:t>
            </a:r>
            <a:r>
              <a:rPr lang="en-US" b="1" dirty="0" smtClean="0"/>
              <a:t>East</a:t>
            </a:r>
            <a:r>
              <a:rPr lang="en-US" dirty="0"/>
              <a:t>: Armenia, Azerbaijan, Belarus, Georgia, Moldova and Ukraine.</a:t>
            </a:r>
          </a:p>
          <a:p>
            <a:endParaRPr lang="en-US" dirty="0"/>
          </a:p>
          <a:p>
            <a:r>
              <a:rPr lang="en-US" dirty="0"/>
              <a:t>Designed to strengthen the EU’s relations with its </a:t>
            </a:r>
            <a:r>
              <a:rPr lang="en-US" dirty="0" err="1"/>
              <a:t>neighbours</a:t>
            </a:r>
            <a:r>
              <a:rPr lang="en-US" dirty="0"/>
              <a:t>, the </a:t>
            </a:r>
            <a:r>
              <a:rPr lang="en-US" dirty="0" smtClean="0"/>
              <a:t>policy</a:t>
            </a:r>
            <a:r>
              <a:rPr lang="en-US" baseline="0" dirty="0" smtClean="0"/>
              <a:t>’s </a:t>
            </a:r>
            <a:r>
              <a:rPr lang="en-US" b="1" baseline="0" dirty="0" smtClean="0"/>
              <a:t>main objectives </a:t>
            </a:r>
            <a:r>
              <a:rPr lang="en-US" baseline="0" dirty="0" smtClean="0"/>
              <a:t>are to:</a:t>
            </a:r>
          </a:p>
          <a:p>
            <a:pPr marL="171450" indent="-171450">
              <a:buFontTx/>
              <a:buChar char="-"/>
            </a:pPr>
            <a:r>
              <a:rPr lang="en-US" b="1" baseline="0" dirty="0" err="1" smtClean="0"/>
              <a:t>Stabilise</a:t>
            </a:r>
            <a:r>
              <a:rPr lang="en-US" b="1" baseline="0" dirty="0" smtClean="0"/>
              <a:t> </a:t>
            </a:r>
            <a:r>
              <a:rPr lang="en-US" b="1" baseline="0" dirty="0" err="1" smtClean="0"/>
              <a:t>neighbouring</a:t>
            </a:r>
            <a:r>
              <a:rPr lang="en-US" b="1" baseline="0" dirty="0" smtClean="0"/>
              <a:t> countries </a:t>
            </a:r>
            <a:r>
              <a:rPr lang="en-US" baseline="0" dirty="0" smtClean="0"/>
              <a:t>through addressing economic development, employability and youth, transport and energy connectivity, migration, mobility and security;</a:t>
            </a:r>
          </a:p>
          <a:p>
            <a:pPr marL="171450" indent="-171450">
              <a:buFontTx/>
              <a:buChar char="-"/>
            </a:pPr>
            <a:r>
              <a:rPr lang="en-US" b="1" baseline="0" dirty="0" smtClean="0"/>
              <a:t>Promote key EU interests </a:t>
            </a:r>
            <a:r>
              <a:rPr lang="en-US" baseline="0" dirty="0" smtClean="0"/>
              <a:t>of good governance, democracy, the rule of law and human rights;</a:t>
            </a:r>
          </a:p>
          <a:p>
            <a:pPr marL="171450" indent="-171450">
              <a:buFontTx/>
              <a:buChar char="-"/>
            </a:pPr>
            <a:r>
              <a:rPr lang="en-US" b="1" baseline="0" dirty="0" smtClean="0"/>
              <a:t>Facilitate cooperation at regional level </a:t>
            </a:r>
            <a:r>
              <a:rPr lang="en-US" baseline="0" dirty="0" smtClean="0"/>
              <a:t>through the Eastern Partnership (EU and Eastern </a:t>
            </a:r>
            <a:r>
              <a:rPr lang="en-US" baseline="0" dirty="0" err="1" smtClean="0"/>
              <a:t>neighbours</a:t>
            </a:r>
            <a:r>
              <a:rPr lang="en-US" baseline="0" dirty="0" smtClean="0"/>
              <a:t>) and the Union for the Mediterranean (cooperation between the EU and its Southern </a:t>
            </a:r>
            <a:r>
              <a:rPr lang="en-US" baseline="0" dirty="0" err="1" smtClean="0"/>
              <a:t>neighbours</a:t>
            </a:r>
            <a:r>
              <a:rPr lang="en-US" baseline="0" dirty="0" smtClean="0"/>
              <a:t>),</a:t>
            </a:r>
            <a:endParaRPr lang="en-US" dirty="0"/>
          </a:p>
          <a:p>
            <a:endParaRPr lang="en-US" dirty="0"/>
          </a:p>
          <a:p>
            <a:endParaRPr lang="en-GB" sz="1000" dirty="0"/>
          </a:p>
          <a:p>
            <a:pPr defTabSz="914345">
              <a:defRPr/>
            </a:pPr>
            <a:r>
              <a:rPr lang="en-US" sz="1000" b="1" u="sng" dirty="0"/>
              <a:t>Enlargement Negotiations</a:t>
            </a:r>
            <a:endParaRPr lang="en-US" sz="1000" dirty="0"/>
          </a:p>
          <a:p>
            <a:endParaRPr lang="en-GB" sz="1000" dirty="0"/>
          </a:p>
          <a:p>
            <a:r>
              <a:rPr lang="en-US" dirty="0"/>
              <a:t>The EU operates comprehensive approval procedures that ensure new members are admitted only when they can demonstrate they will be able to play their part fully as members, namely by:</a:t>
            </a:r>
          </a:p>
          <a:p>
            <a:endParaRPr lang="en-US" dirty="0"/>
          </a:p>
          <a:p>
            <a:pPr marL="171439" indent="-171439">
              <a:buFont typeface="Symbol" panose="05050102010706020507" pitchFamily="18" charset="2"/>
              <a:buChar char="-"/>
            </a:pPr>
            <a:r>
              <a:rPr lang="en-US" dirty="0"/>
              <a:t>complying with all the EU's standards and rules</a:t>
            </a:r>
          </a:p>
          <a:p>
            <a:pPr marL="171439" indent="-171439">
              <a:buFont typeface="Symbol" panose="05050102010706020507" pitchFamily="18" charset="2"/>
              <a:buChar char="-"/>
            </a:pPr>
            <a:r>
              <a:rPr lang="en-US" dirty="0"/>
              <a:t>having the consent of the EU institutions and EU member states</a:t>
            </a:r>
          </a:p>
          <a:p>
            <a:pPr marL="171439" indent="-171439">
              <a:buFont typeface="Symbol" panose="05050102010706020507" pitchFamily="18" charset="2"/>
              <a:buChar char="-"/>
            </a:pPr>
            <a:r>
              <a:rPr lang="en-US" dirty="0"/>
              <a:t>having the consent of their citizens – as expressed through approval in their national parliament or by referendum.</a:t>
            </a:r>
          </a:p>
          <a:p>
            <a:endParaRPr lang="en-US" dirty="0"/>
          </a:p>
          <a:p>
            <a:r>
              <a:rPr lang="en-US" b="1" dirty="0"/>
              <a:t>Membership criteria – Who can join?</a:t>
            </a:r>
          </a:p>
          <a:p>
            <a:r>
              <a:rPr lang="en-US" dirty="0"/>
              <a:t>The Treaty on the European Union states that any European country may apply for membership if it respects the democratic values of the EU and is committed to promoting them.</a:t>
            </a:r>
          </a:p>
          <a:p>
            <a:r>
              <a:rPr lang="en-US" dirty="0"/>
              <a:t>The first step is for the country to meet the key criteria for accession. These were mainly defined at the European Council in Copenhagen in 1993 and are hence referred to as 'Copenhagen criteria'. Countries wishing to join need to have:</a:t>
            </a:r>
          </a:p>
          <a:p>
            <a:endParaRPr lang="en-US" dirty="0"/>
          </a:p>
          <a:p>
            <a:pPr marL="171439" indent="-171439">
              <a:buFont typeface="Symbol" panose="05050102010706020507" pitchFamily="18" charset="2"/>
              <a:buChar char="-"/>
            </a:pPr>
            <a:r>
              <a:rPr lang="en-US" dirty="0"/>
              <a:t>stable institutions guaranteeing democracy, the rule of law, human rights and respect for and protection of minorities;</a:t>
            </a:r>
          </a:p>
          <a:p>
            <a:pPr marL="171439" indent="-171439">
              <a:buFont typeface="Symbol" panose="05050102010706020507" pitchFamily="18" charset="2"/>
              <a:buChar char="-"/>
            </a:pPr>
            <a:r>
              <a:rPr lang="en-US" dirty="0"/>
              <a:t>a functioning market economy and the capacity to cope with competition and market forces in the EU;</a:t>
            </a:r>
          </a:p>
          <a:p>
            <a:pPr marL="171439" indent="-171439">
              <a:buFont typeface="Symbol" panose="05050102010706020507" pitchFamily="18" charset="2"/>
              <a:buChar char="-"/>
            </a:pPr>
            <a:r>
              <a:rPr lang="en-US" dirty="0"/>
              <a:t>the ability to take on and implement effectively the obligations of membership, including adherence to the aims of political, economic and monetary union.</a:t>
            </a:r>
          </a:p>
          <a:p>
            <a:endParaRPr lang="en-US" dirty="0"/>
          </a:p>
          <a:p>
            <a:r>
              <a:rPr lang="en-US" dirty="0"/>
              <a:t>The EU also needs to be able to integrate new members.</a:t>
            </a:r>
          </a:p>
          <a:p>
            <a:r>
              <a:rPr lang="en-US" dirty="0"/>
              <a:t>In the case of the countries of the Western Balkans additional conditions for membership, were set out in the so-called '</a:t>
            </a:r>
            <a:r>
              <a:rPr lang="en-US" dirty="0" err="1"/>
              <a:t>Stabilisation</a:t>
            </a:r>
            <a:r>
              <a:rPr lang="en-US" dirty="0"/>
              <a:t> and Association process', mostly relating to regional cooperation and good </a:t>
            </a:r>
            <a:r>
              <a:rPr lang="en-US" dirty="0" err="1"/>
              <a:t>neighbourly</a:t>
            </a:r>
            <a:r>
              <a:rPr lang="en-US" dirty="0"/>
              <a:t> relations.</a:t>
            </a:r>
          </a:p>
          <a:p>
            <a:endParaRPr lang="en-GB" sz="1000" dirty="0"/>
          </a:p>
          <a:p>
            <a:r>
              <a:rPr lang="en-US" b="1" dirty="0"/>
              <a:t>What is negotiated?</a:t>
            </a:r>
          </a:p>
          <a:p>
            <a:r>
              <a:rPr lang="en-US" dirty="0"/>
              <a:t>The conditions and timing of the </a:t>
            </a:r>
            <a:r>
              <a:rPr lang="en-US" b="1" dirty="0"/>
              <a:t>candidate's adoption, implementation and enforcement of all current EU rules</a:t>
            </a:r>
            <a:r>
              <a:rPr lang="en-US" dirty="0"/>
              <a:t> (the </a:t>
            </a:r>
            <a:r>
              <a:rPr lang="en-US" b="1" dirty="0"/>
              <a:t>"acquis"</a:t>
            </a:r>
            <a:r>
              <a:rPr lang="en-US" dirty="0"/>
              <a:t>).</a:t>
            </a:r>
          </a:p>
          <a:p>
            <a:r>
              <a:rPr lang="en-US" dirty="0"/>
              <a:t>These rules are divided into </a:t>
            </a:r>
            <a:r>
              <a:rPr lang="en-US" u="sng" dirty="0"/>
              <a:t>35 different policy fields (chapters)</a:t>
            </a:r>
            <a:r>
              <a:rPr lang="en-US" dirty="0"/>
              <a:t>, such as transport, energy, environment, etc., each of which is negotiated separately.</a:t>
            </a:r>
          </a:p>
          <a:p>
            <a:r>
              <a:rPr lang="en-US" dirty="0"/>
              <a:t>Other issues discussed:</a:t>
            </a:r>
          </a:p>
          <a:p>
            <a:endParaRPr lang="en-US" dirty="0"/>
          </a:p>
          <a:p>
            <a:pPr marL="171439" indent="-171439">
              <a:buFont typeface="Symbol" panose="05050102010706020507" pitchFamily="18" charset="2"/>
              <a:buChar char="-"/>
            </a:pPr>
            <a:r>
              <a:rPr lang="en-US" b="1" dirty="0"/>
              <a:t>financial arrangements</a:t>
            </a:r>
            <a:r>
              <a:rPr lang="en-US" dirty="0"/>
              <a:t> – such as how much the new member is likely to pay into and receive from the EU budget (in the form of transfers)</a:t>
            </a:r>
          </a:p>
          <a:p>
            <a:pPr marL="171439" indent="-171439">
              <a:buFont typeface="Symbol" panose="05050102010706020507" pitchFamily="18" charset="2"/>
              <a:buChar char="-"/>
            </a:pPr>
            <a:r>
              <a:rPr lang="en-US" b="1" dirty="0"/>
              <a:t>transitional arrangements</a:t>
            </a:r>
            <a:r>
              <a:rPr lang="en-US" dirty="0"/>
              <a:t> – sometimes certain rules are phased in gradually, to give the new member or existing members time to adapt.</a:t>
            </a:r>
          </a:p>
          <a:p>
            <a:endParaRPr lang="en-US" b="1" dirty="0"/>
          </a:p>
          <a:p>
            <a:r>
              <a:rPr lang="en-US" b="1" dirty="0"/>
              <a:t>Oversight by the EU institutions</a:t>
            </a:r>
          </a:p>
          <a:p>
            <a:r>
              <a:rPr lang="en-US" dirty="0"/>
              <a:t>Throughout the negotiations, the Commission </a:t>
            </a:r>
            <a:r>
              <a:rPr lang="en-US" b="1" dirty="0"/>
              <a:t>monitors</a:t>
            </a:r>
            <a:r>
              <a:rPr lang="en-US" dirty="0"/>
              <a:t> the candidate's progress in applying EU legislation and meeting its other commitments, including any benchmark requirements.</a:t>
            </a:r>
          </a:p>
          <a:p>
            <a:r>
              <a:rPr lang="en-US" dirty="0"/>
              <a:t>This gives the candidate additional guidance as it assumes the responsibilities of membership, as well as an assurance to current members that the candidate is meeting the conditions for joining.</a:t>
            </a:r>
          </a:p>
          <a:p>
            <a:r>
              <a:rPr lang="en-US" dirty="0"/>
              <a:t>The Commission also keeps the EU Council and European Parliament informed throughout the process, through regular reports</a:t>
            </a:r>
            <a:r>
              <a:rPr lang="en-US" dirty="0" smtClean="0"/>
              <a:t>, strategy papers </a:t>
            </a:r>
            <a:r>
              <a:rPr lang="en-US" dirty="0"/>
              <a:t>and clarifications on conditions for further progress.</a:t>
            </a:r>
          </a:p>
          <a:p>
            <a:endParaRPr lang="en-GB" sz="1000" dirty="0"/>
          </a:p>
          <a:p>
            <a:r>
              <a:rPr lang="en-GB" sz="1000" dirty="0"/>
              <a:t>Latest member: </a:t>
            </a:r>
            <a:r>
              <a:rPr lang="de-DE" dirty="0" err="1"/>
              <a:t>Croatia</a:t>
            </a:r>
            <a:r>
              <a:rPr lang="de-DE" dirty="0"/>
              <a:t> - </a:t>
            </a:r>
            <a:r>
              <a:rPr lang="de-DE" sz="1000" dirty="0"/>
              <a:t>1 </a:t>
            </a:r>
            <a:r>
              <a:rPr lang="de-DE" sz="1000" dirty="0" err="1"/>
              <a:t>July</a:t>
            </a:r>
            <a:r>
              <a:rPr lang="de-DE" sz="1000" dirty="0"/>
              <a:t> 2013</a:t>
            </a:r>
            <a:endParaRPr lang="en-US" sz="1000" dirty="0"/>
          </a:p>
          <a:p>
            <a:pPr algn="l"/>
            <a:endParaRPr lang="en-US" sz="1000" dirty="0"/>
          </a:p>
          <a:p>
            <a:pPr algn="l"/>
            <a:r>
              <a:rPr lang="en-GB" b="1" u="sng" dirty="0">
                <a:solidFill>
                  <a:schemeClr val="bg1"/>
                </a:solidFill>
                <a:latin typeface="Arial" panose="020B0604020202020204" pitchFamily="34" charset="0"/>
                <a:cs typeface="Arial" panose="020B0604020202020204" pitchFamily="34" charset="0"/>
              </a:rPr>
              <a:t>Common Foreign and Security Policy </a:t>
            </a:r>
          </a:p>
          <a:p>
            <a:r>
              <a:rPr lang="en-US" dirty="0"/>
              <a:t/>
            </a:r>
            <a:br>
              <a:rPr lang="en-US" dirty="0"/>
            </a:br>
            <a:r>
              <a:rPr lang="en-US" dirty="0"/>
              <a:t>EU foreign and security policy, which has developed gradually over many years, enables the EU to speak and act as one in world affairs. Acting together gives the EU's 28 members far greater clout than they would have if each pursued its own policies.</a:t>
            </a:r>
          </a:p>
          <a:p>
            <a:endParaRPr lang="en-US" dirty="0"/>
          </a:p>
          <a:p>
            <a:r>
              <a:rPr lang="en-US" dirty="0"/>
              <a:t>The 2009 </a:t>
            </a:r>
            <a:r>
              <a:rPr lang="en-US" b="1" dirty="0"/>
              <a:t>Lisbon Treaty</a:t>
            </a:r>
            <a:r>
              <a:rPr lang="en-US" dirty="0"/>
              <a:t> strengthened this policy area by creating</a:t>
            </a:r>
          </a:p>
          <a:p>
            <a:pPr marL="171439" indent="-171439">
              <a:buFont typeface="Symbol" panose="05050102010706020507" pitchFamily="18" charset="2"/>
              <a:buChar char="-"/>
            </a:pPr>
            <a:r>
              <a:rPr lang="en-US" dirty="0"/>
              <a:t>the post of </a:t>
            </a:r>
            <a:r>
              <a:rPr lang="en-US" u="sng" dirty="0"/>
              <a:t>EU High Representative for Foreign Affairs &amp; Security Policy</a:t>
            </a:r>
            <a:endParaRPr lang="en-US" dirty="0"/>
          </a:p>
          <a:p>
            <a:pPr marL="171439" indent="-171439">
              <a:buFont typeface="Symbol" panose="05050102010706020507" pitchFamily="18" charset="2"/>
              <a:buChar char="-"/>
            </a:pPr>
            <a:r>
              <a:rPr lang="en-US" dirty="0"/>
              <a:t>the </a:t>
            </a:r>
            <a:r>
              <a:rPr lang="en-US" u="sng" dirty="0"/>
              <a:t>European External Action Service (EEAS)</a:t>
            </a:r>
            <a:r>
              <a:rPr lang="en-US" dirty="0"/>
              <a:t> – the EU's diplomatic corps.</a:t>
            </a:r>
          </a:p>
          <a:p>
            <a:endParaRPr lang="en-US" sz="1000" dirty="0"/>
          </a:p>
          <a:p>
            <a:r>
              <a:rPr lang="en-GB" sz="1000" b="1" u="sng" dirty="0"/>
              <a:t>The EEAS:</a:t>
            </a:r>
          </a:p>
          <a:p>
            <a:pPr marL="169250" indent="-169250">
              <a:buFontTx/>
              <a:buChar char="-"/>
            </a:pPr>
            <a:r>
              <a:rPr lang="en-GB" sz="1000" dirty="0"/>
              <a:t>The </a:t>
            </a:r>
            <a:r>
              <a:rPr lang="en-GB" sz="1000" b="1" dirty="0"/>
              <a:t>EEAS</a:t>
            </a:r>
            <a:r>
              <a:rPr lang="en-GB" sz="1000" dirty="0"/>
              <a:t> is the European Union's </a:t>
            </a:r>
            <a:r>
              <a:rPr lang="en-GB" sz="1000" b="1" dirty="0"/>
              <a:t>diplomatic service</a:t>
            </a:r>
            <a:r>
              <a:rPr lang="en-GB" sz="1000" dirty="0"/>
              <a:t>. </a:t>
            </a:r>
          </a:p>
          <a:p>
            <a:pPr marL="169260" indent="-169260">
              <a:buFontTx/>
              <a:buChar char="-"/>
            </a:pPr>
            <a:r>
              <a:rPr lang="en-GB" sz="1000" dirty="0"/>
              <a:t>It is led by Federica Mogherini, the EU's </a:t>
            </a:r>
            <a:r>
              <a:rPr lang="en-GB" sz="1000" b="1" dirty="0"/>
              <a:t>High Representative for Foreign Affairs and Security Policy, </a:t>
            </a:r>
            <a:r>
              <a:rPr lang="en-GB" sz="1000" dirty="0"/>
              <a:t>who is responsible for coordinating and carrying out the EU's foreign and security policy.</a:t>
            </a:r>
          </a:p>
          <a:p>
            <a:pPr marL="620616" lvl="1" indent="-169260">
              <a:buFontTx/>
              <a:buChar char="-"/>
            </a:pPr>
            <a:r>
              <a:rPr lang="en-GB" sz="1000" dirty="0"/>
              <a:t>Furthermore as </a:t>
            </a:r>
            <a:r>
              <a:rPr lang="en-GB" sz="1000" b="1" dirty="0"/>
              <a:t>Vice-President</a:t>
            </a:r>
            <a:r>
              <a:rPr lang="en-GB" sz="1000" dirty="0"/>
              <a:t> of the Commission, Mogherini ensures that the EU's external action is consistent across all departments and policy areas.</a:t>
            </a:r>
          </a:p>
          <a:p>
            <a:pPr marL="169260" indent="-169260">
              <a:buFontTx/>
              <a:buChar char="-"/>
            </a:pPr>
            <a:r>
              <a:rPr lang="en-GB" sz="1000" dirty="0"/>
              <a:t>Formally launched in 2011, the EEAS was created by the </a:t>
            </a:r>
            <a:r>
              <a:rPr lang="en-GB" sz="1000" b="1" dirty="0"/>
              <a:t>Treaty of Lisbon </a:t>
            </a:r>
            <a:r>
              <a:rPr lang="en-GB" sz="1000" dirty="0"/>
              <a:t>which entered into force on 1 December 2009. </a:t>
            </a:r>
          </a:p>
          <a:p>
            <a:pPr marL="169260" indent="-169260">
              <a:buFontTx/>
              <a:buChar char="-"/>
            </a:pPr>
            <a:r>
              <a:rPr lang="en-GB" sz="1000" dirty="0"/>
              <a:t>The </a:t>
            </a:r>
            <a:r>
              <a:rPr lang="en-GB" sz="1000" b="1" dirty="0"/>
              <a:t>EEAS</a:t>
            </a:r>
            <a:r>
              <a:rPr lang="en-GB" sz="1000" dirty="0"/>
              <a:t> manages the EU's response to </a:t>
            </a:r>
            <a:r>
              <a:rPr lang="en-GB" sz="1000" b="1" dirty="0"/>
              <a:t>crises</a:t>
            </a:r>
            <a:r>
              <a:rPr lang="en-GB" sz="1000" dirty="0"/>
              <a:t>, has </a:t>
            </a:r>
            <a:r>
              <a:rPr lang="en-GB" sz="1000" b="1" dirty="0"/>
              <a:t>intelligence</a:t>
            </a:r>
            <a:r>
              <a:rPr lang="en-GB" sz="1000" dirty="0"/>
              <a:t> capabilities and </a:t>
            </a:r>
            <a:r>
              <a:rPr lang="en-GB" sz="1000" b="1" dirty="0"/>
              <a:t>cooperates</a:t>
            </a:r>
            <a:r>
              <a:rPr lang="en-GB" sz="1000" dirty="0"/>
              <a:t> with the Commission in areas where they share power.</a:t>
            </a:r>
          </a:p>
          <a:p>
            <a:endParaRPr lang="en-GB" sz="1000" dirty="0"/>
          </a:p>
          <a:p>
            <a:r>
              <a:rPr lang="en-GB" sz="1000" b="1" u="sng" dirty="0"/>
              <a:t>Cooperation between the Commission and the EEAS:</a:t>
            </a:r>
          </a:p>
          <a:p>
            <a:pPr marL="169260" indent="-169260">
              <a:buFontTx/>
              <a:buChar char="-"/>
            </a:pPr>
            <a:r>
              <a:rPr lang="en-GB" sz="1000" dirty="0"/>
              <a:t>The European Commission </a:t>
            </a:r>
            <a:r>
              <a:rPr lang="en-GB" sz="1000" b="1" dirty="0"/>
              <a:t>cooperates </a:t>
            </a:r>
            <a:r>
              <a:rPr lang="en-GB" sz="1000" dirty="0"/>
              <a:t>with the EEAS on many issues – adopting a </a:t>
            </a:r>
            <a:r>
              <a:rPr lang="en-GB" sz="1000" b="1" dirty="0"/>
              <a:t>comprehensive approach </a:t>
            </a:r>
            <a:r>
              <a:rPr lang="en-GB" sz="1000" dirty="0"/>
              <a:t>for </a:t>
            </a:r>
            <a:r>
              <a:rPr lang="en-GB" sz="1000" b="1" dirty="0"/>
              <a:t>the EU's foreign policy</a:t>
            </a:r>
            <a:r>
              <a:rPr lang="en-GB" sz="1000" dirty="0"/>
              <a:t>.</a:t>
            </a:r>
          </a:p>
          <a:p>
            <a:pPr lvl="1"/>
            <a:r>
              <a:rPr lang="en-GB" sz="1000" dirty="0"/>
              <a:t>- E.g. this is the case when it comes to EU's assistance to developing countries (</a:t>
            </a:r>
            <a:r>
              <a:rPr lang="en-GB" sz="1000" b="1" dirty="0"/>
              <a:t>'development aid</a:t>
            </a:r>
            <a:r>
              <a:rPr lang="en-GB" sz="1000" dirty="0"/>
              <a:t>'). But the EEAS is structurally and financially independent from the Commission.</a:t>
            </a:r>
          </a:p>
          <a:p>
            <a:pPr marL="169260" indent="-169260">
              <a:buFontTx/>
              <a:buChar char="-"/>
            </a:pPr>
            <a:r>
              <a:rPr lang="en-GB" sz="1000" dirty="0"/>
              <a:t>The Commission  retained control over its powers in aid (and the €6 billion a year budget for that), development, energy and enlargement (helping potential new member countries to join). This gives the relevant Commissioners the lead in those areas, and they deputise for the HR when necessary.</a:t>
            </a:r>
            <a:endParaRPr lang="en-GB" sz="1000" b="1" dirty="0"/>
          </a:p>
          <a:p>
            <a:endParaRPr lang="en-GB" sz="800" dirty="0"/>
          </a:p>
          <a:p>
            <a:r>
              <a:rPr lang="en-US" sz="1000" b="1" u="sng" dirty="0"/>
              <a:t>G7 membership</a:t>
            </a:r>
          </a:p>
          <a:p>
            <a:r>
              <a:rPr lang="en-US" sz="1000" dirty="0"/>
              <a:t>The EU has regularly taken part in all meetings since the G7 Summit in Ottawa in 1981. It never holds the Presidency, though, and therefore never </a:t>
            </a:r>
            <a:r>
              <a:rPr lang="en-US" sz="1000" dirty="0" err="1"/>
              <a:t>organises</a:t>
            </a:r>
            <a:r>
              <a:rPr lang="en-US" sz="1000" dirty="0"/>
              <a:t> a summit. Nevertheless, the 2014 G7 Summit was hosted by the EU in Brussels. This was on account of Russia’s membership having been suspended, and because Russia originally held the G8 Presidency that year. As one of the world’s most powerful economic areas it is important that the EU takes part in the G7 process. Another factor is the EU’s increased security policy commitment.</a:t>
            </a:r>
          </a:p>
          <a:p>
            <a:r>
              <a:rPr lang="en-US" sz="1000" dirty="0"/>
              <a:t>The European Union is represented at G7 summits by the incumbent Presidents of the European Commission and of the European Council.</a:t>
            </a:r>
          </a:p>
          <a:p>
            <a:endParaRPr lang="en-GB" sz="1000" b="1" dirty="0"/>
          </a:p>
          <a:p>
            <a:r>
              <a:rPr lang="en-GB" sz="1000" b="1" dirty="0"/>
              <a:t>General information:</a:t>
            </a:r>
          </a:p>
          <a:p>
            <a:endParaRPr lang="en-GB" sz="1000" b="1" dirty="0"/>
          </a:p>
          <a:p>
            <a:pPr defTabSz="902825">
              <a:defRPr/>
            </a:pPr>
            <a:r>
              <a:rPr lang="de-DE" sz="1000" b="1" u="sng" dirty="0"/>
              <a:t>The </a:t>
            </a:r>
            <a:r>
              <a:rPr lang="de-DE" sz="1000" b="1" u="sng" dirty="0" err="1"/>
              <a:t>EU's</a:t>
            </a:r>
            <a:r>
              <a:rPr lang="de-DE" sz="1000" b="1" u="sng" dirty="0"/>
              <a:t> international </a:t>
            </a:r>
            <a:r>
              <a:rPr lang="de-DE" sz="1000" b="1" u="sng" dirty="0" err="1"/>
              <a:t>roles</a:t>
            </a:r>
            <a:r>
              <a:rPr lang="de-DE" sz="1000" b="1" u="sng" dirty="0"/>
              <a:t> </a:t>
            </a:r>
          </a:p>
          <a:p>
            <a:r>
              <a:rPr lang="en-US" sz="1000" dirty="0"/>
              <a:t>The European Union plays important roles in </a:t>
            </a:r>
            <a:r>
              <a:rPr lang="en-US" sz="1000" b="1" dirty="0"/>
              <a:t>diplomacy</a:t>
            </a:r>
            <a:r>
              <a:rPr lang="en-US" sz="1000" dirty="0"/>
              <a:t>, the </a:t>
            </a:r>
            <a:r>
              <a:rPr lang="en-US" sz="1000" b="1" dirty="0"/>
              <a:t>promotion of human rights</a:t>
            </a:r>
            <a:r>
              <a:rPr lang="en-US" sz="1000" dirty="0"/>
              <a:t>, </a:t>
            </a:r>
            <a:r>
              <a:rPr lang="en-US" sz="1000" b="1" dirty="0"/>
              <a:t>trade</a:t>
            </a:r>
            <a:r>
              <a:rPr lang="en-US" sz="1000" dirty="0"/>
              <a:t>, </a:t>
            </a:r>
            <a:r>
              <a:rPr lang="en-US" sz="1000" b="1" dirty="0"/>
              <a:t>development</a:t>
            </a:r>
            <a:r>
              <a:rPr lang="en-US" sz="1000" dirty="0"/>
              <a:t> and </a:t>
            </a:r>
            <a:r>
              <a:rPr lang="en-US" sz="1000" b="1" dirty="0"/>
              <a:t>humanitarian aid </a:t>
            </a:r>
            <a:r>
              <a:rPr lang="en-US" sz="1000" dirty="0"/>
              <a:t>and working with </a:t>
            </a:r>
            <a:r>
              <a:rPr lang="en-US" sz="1000" b="1" dirty="0"/>
              <a:t>multilateral </a:t>
            </a:r>
            <a:r>
              <a:rPr lang="en-US" sz="1000" b="1" dirty="0" err="1"/>
              <a:t>organisations</a:t>
            </a:r>
            <a:r>
              <a:rPr lang="en-US" sz="1000" dirty="0"/>
              <a:t>. The role of the EEAS is to try and bring </a:t>
            </a:r>
            <a:r>
              <a:rPr lang="en-US" sz="1000" b="1" dirty="0"/>
              <a:t>coherence and coordinating to the European Union's international role</a:t>
            </a:r>
            <a:r>
              <a:rPr lang="en-US" sz="1000" dirty="0"/>
              <a:t>.</a:t>
            </a:r>
          </a:p>
          <a:p>
            <a:endParaRPr lang="en-US" sz="1000" dirty="0"/>
          </a:p>
          <a:p>
            <a:r>
              <a:rPr lang="en-US" sz="1000" dirty="0"/>
              <a:t>The Lisbon Treaty sets out clearly what should guide the European Union internationally.</a:t>
            </a:r>
          </a:p>
          <a:p>
            <a:r>
              <a:rPr lang="en-US" sz="1000" dirty="0"/>
              <a:t>"The Union's action on the international scene shall be guided by the principles which have inspired its own creation, development and enlargement, and which it seeks to advance in the wider world: democracy, the rule of law, the universality and indivisibility of human rights and fundamental freedoms, respect for human dignity, the principles of equality and solidarity, and respect for the principles of the United Nations Charter and international law."</a:t>
            </a:r>
          </a:p>
          <a:p>
            <a:endParaRPr lang="en-US" sz="1000" dirty="0"/>
          </a:p>
          <a:p>
            <a:r>
              <a:rPr lang="en-US" sz="1000" dirty="0"/>
              <a:t>Here are a few examples of the roles the EU plays beyond its borders:</a:t>
            </a:r>
          </a:p>
          <a:p>
            <a:endParaRPr lang="en-GB" sz="1000" dirty="0"/>
          </a:p>
          <a:p>
            <a:pPr defTabSz="902825">
              <a:defRPr/>
            </a:pPr>
            <a:r>
              <a:rPr lang="de-DE" sz="1000" b="1" dirty="0" err="1"/>
              <a:t>Contributor</a:t>
            </a:r>
            <a:r>
              <a:rPr lang="de-DE" sz="1000" b="1" dirty="0"/>
              <a:t> </a:t>
            </a:r>
            <a:r>
              <a:rPr lang="de-DE" sz="1000" b="1" dirty="0" err="1"/>
              <a:t>to</a:t>
            </a:r>
            <a:r>
              <a:rPr lang="de-DE" sz="1000" b="1" dirty="0"/>
              <a:t> </a:t>
            </a:r>
            <a:r>
              <a:rPr lang="de-DE" sz="1000" b="1" dirty="0" err="1"/>
              <a:t>peace</a:t>
            </a:r>
            <a:endParaRPr lang="en-GB" sz="1000" dirty="0"/>
          </a:p>
          <a:p>
            <a:r>
              <a:rPr lang="en-US" sz="1000" dirty="0"/>
              <a:t>Internationally, the EU has led and supported peace talks around the world to facilitate solutions in conflicts worldwide such as for example:</a:t>
            </a:r>
          </a:p>
          <a:p>
            <a:r>
              <a:rPr lang="en-US" sz="1000" dirty="0"/>
              <a:t>In July 2015, following years of EU-led diplomacy, a </a:t>
            </a:r>
            <a:r>
              <a:rPr lang="en-US" sz="1000" dirty="0">
                <a:solidFill>
                  <a:srgbClr val="002060"/>
                </a:solidFill>
              </a:rPr>
              <a:t>historic international agreement was reached on Iran’s nuclear </a:t>
            </a:r>
            <a:r>
              <a:rPr lang="en-US" sz="1000" dirty="0" err="1">
                <a:solidFill>
                  <a:srgbClr val="002060"/>
                </a:solidFill>
              </a:rPr>
              <a:t>programme</a:t>
            </a:r>
            <a:r>
              <a:rPr lang="en-US" sz="1000" dirty="0">
                <a:solidFill>
                  <a:srgbClr val="002060"/>
                </a:solidFill>
              </a:rPr>
              <a:t>. </a:t>
            </a:r>
            <a:r>
              <a:rPr lang="en-US" sz="1000" dirty="0"/>
              <a:t>The EU, together with China, France, Germany, Russia, the United Kingdom and the United States, brokered the agreement. Iran pledged that under no circumstances would it ever </a:t>
            </a:r>
            <a:r>
              <a:rPr lang="en-US" sz="1000" b="1" dirty="0"/>
              <a:t>seek, develop or acquire nuclear weapons</a:t>
            </a:r>
            <a:r>
              <a:rPr lang="en-US" sz="1000" dirty="0"/>
              <a:t>. The </a:t>
            </a:r>
            <a:r>
              <a:rPr lang="en-US" sz="1000" b="1" dirty="0"/>
              <a:t>EU now chairs the Committee overseeing the implementation of this agreement</a:t>
            </a:r>
            <a:r>
              <a:rPr lang="en-US" sz="1000" dirty="0"/>
              <a:t>.</a:t>
            </a:r>
          </a:p>
          <a:p>
            <a:endParaRPr lang="en-US" sz="1000" dirty="0"/>
          </a:p>
          <a:p>
            <a:r>
              <a:rPr lang="en-US" sz="1000" dirty="0"/>
              <a:t>-</a:t>
            </a:r>
            <a:r>
              <a:rPr lang="en-US" sz="1000" b="1" dirty="0"/>
              <a:t>Colombia</a:t>
            </a:r>
            <a:r>
              <a:rPr lang="en-US" sz="1000" dirty="0"/>
              <a:t>, the </a:t>
            </a:r>
            <a:r>
              <a:rPr lang="en-US" sz="1000" b="1" dirty="0"/>
              <a:t>EU is supporting peace talks between the Government and the FARC movement </a:t>
            </a:r>
            <a:r>
              <a:rPr lang="en-US" sz="1000" dirty="0"/>
              <a:t>to end decades of civil war through the appointment of a special peace envoy -former Irish Foreign Minister </a:t>
            </a:r>
            <a:r>
              <a:rPr lang="en-US" sz="1000" dirty="0" err="1"/>
              <a:t>Eamon</a:t>
            </a:r>
            <a:r>
              <a:rPr lang="en-US" sz="1000" dirty="0"/>
              <a:t> Gilmore.</a:t>
            </a:r>
          </a:p>
          <a:p>
            <a:r>
              <a:rPr lang="en-US" sz="1000" dirty="0"/>
              <a:t>-In </a:t>
            </a:r>
            <a:r>
              <a:rPr lang="en-US" sz="1000" b="1" dirty="0"/>
              <a:t>Mali</a:t>
            </a:r>
            <a:r>
              <a:rPr lang="en-US" sz="1000" dirty="0"/>
              <a:t>, the EU has been helping the country emerge from a profound political crisis through co-mediated the </a:t>
            </a:r>
            <a:r>
              <a:rPr lang="en-US" sz="1000" dirty="0" err="1"/>
              <a:t>the</a:t>
            </a:r>
            <a:r>
              <a:rPr lang="en-US" sz="1000" dirty="0"/>
              <a:t> </a:t>
            </a:r>
            <a:r>
              <a:rPr lang="en-US" sz="1000" b="1" dirty="0"/>
              <a:t>Malian Peace agreement </a:t>
            </a:r>
            <a:r>
              <a:rPr lang="en-US" sz="1000" dirty="0"/>
              <a:t>which was signed in </a:t>
            </a:r>
            <a:r>
              <a:rPr lang="en-US" sz="1000" b="1" dirty="0"/>
              <a:t>June 2015</a:t>
            </a:r>
            <a:r>
              <a:rPr lang="en-US" sz="1000" dirty="0"/>
              <a:t>. The EU is also helping to train the Malian armed forces to fight terrorism and through substantial development aid. This is an example of the EU's comprehensive approach which uses all its tools - diplomatic, security, financial and with development cooperation .</a:t>
            </a:r>
          </a:p>
          <a:p>
            <a:r>
              <a:rPr lang="en-US" sz="1000" dirty="0"/>
              <a:t>Through its political, practical and economic support, the EU has played a crucial role in building peace in the </a:t>
            </a:r>
            <a:r>
              <a:rPr lang="en-US" sz="1000" b="1" dirty="0"/>
              <a:t>Western Balkans</a:t>
            </a:r>
            <a:r>
              <a:rPr lang="en-US" sz="1000" dirty="0"/>
              <a:t> since the Yugoslav wars. One example is the dialogue facilitated by the European Union between </a:t>
            </a:r>
            <a:r>
              <a:rPr lang="en-US" sz="1000" b="1" dirty="0"/>
              <a:t>Serbia and Kosovo</a:t>
            </a:r>
            <a:r>
              <a:rPr lang="en-US" sz="1000" dirty="0"/>
              <a:t>, which led to a landmark deal in April 2013 and which is currently being implemented with the support of the EU.</a:t>
            </a:r>
          </a:p>
          <a:p>
            <a:endParaRPr lang="en-GB" sz="1000" dirty="0"/>
          </a:p>
          <a:p>
            <a:r>
              <a:rPr lang="en-US" sz="1000" b="1" dirty="0"/>
              <a:t>A responsible </a:t>
            </a:r>
            <a:r>
              <a:rPr lang="en-US" sz="1000" b="1" dirty="0" err="1"/>
              <a:t>neighbour</a:t>
            </a:r>
            <a:endParaRPr lang="en-US" sz="1000" b="1" dirty="0"/>
          </a:p>
          <a:p>
            <a:r>
              <a:rPr lang="en-US" sz="1000" dirty="0"/>
              <a:t>To the east and south of the European Union lie many countries which have undergone – or are still undergoing – dramatic political change. To accompany their transition to fully-fledged democracy, the </a:t>
            </a:r>
            <a:r>
              <a:rPr lang="en-US" sz="1000" dirty="0">
                <a:hlinkClick r:id="rId3"/>
              </a:rPr>
              <a:t>European </a:t>
            </a:r>
            <a:r>
              <a:rPr lang="en-US" sz="1000" dirty="0" err="1">
                <a:hlinkClick r:id="rId3"/>
              </a:rPr>
              <a:t>Neighbourhood</a:t>
            </a:r>
            <a:r>
              <a:rPr lang="en-US" sz="1000" dirty="0">
                <a:hlinkClick r:id="rId3"/>
              </a:rPr>
              <a:t> Policy </a:t>
            </a:r>
            <a:r>
              <a:rPr lang="en-US" sz="1000" dirty="0"/>
              <a:t>aims to maintain solid and friendly relations with countries at the European Union's borders. Promoting democracy, good governance and human rights while opening trade and cooperating in many policy areas, including on migration and visa issues are some of the Policy's aims.</a:t>
            </a:r>
          </a:p>
          <a:p>
            <a:r>
              <a:rPr lang="en-US" sz="1000" dirty="0"/>
              <a:t> </a:t>
            </a:r>
          </a:p>
          <a:p>
            <a:r>
              <a:rPr lang="en-US" sz="1000" b="1" dirty="0"/>
              <a:t>Development partner</a:t>
            </a:r>
          </a:p>
          <a:p>
            <a:r>
              <a:rPr lang="en-US" sz="1000" dirty="0"/>
              <a:t>The EU is the </a:t>
            </a:r>
            <a:r>
              <a:rPr lang="en-US" sz="1000" b="1" dirty="0"/>
              <a:t>largest single donor of development aid</a:t>
            </a:r>
            <a:r>
              <a:rPr lang="en-US" sz="1000" dirty="0"/>
              <a:t>. </a:t>
            </a:r>
            <a:r>
              <a:rPr lang="en-US" sz="1000" dirty="0" smtClean="0"/>
              <a:t>Together</a:t>
            </a:r>
            <a:r>
              <a:rPr lang="en-US" sz="1000" dirty="0"/>
              <a:t>, the EU and its member states provide </a:t>
            </a:r>
            <a:r>
              <a:rPr lang="en-US" sz="1000" b="1" dirty="0"/>
              <a:t>more than half of official development assistance (ODA) globally</a:t>
            </a:r>
            <a:r>
              <a:rPr lang="en-US" sz="1000" dirty="0"/>
              <a:t>. This contribution makes a huge difference to millions of people's livelihoods around the world. Against this background, the EU has been a major supporter of the new </a:t>
            </a:r>
            <a:r>
              <a:rPr lang="en-US" sz="1000" b="1" dirty="0"/>
              <a:t>UN Sustainable Development Goals </a:t>
            </a:r>
            <a:r>
              <a:rPr lang="en-US" sz="1000" dirty="0"/>
              <a:t>agreed in 2015 and is committed to their implementation.</a:t>
            </a:r>
          </a:p>
          <a:p>
            <a:r>
              <a:rPr lang="en-GB" sz="1000" dirty="0"/>
              <a:t> </a:t>
            </a:r>
          </a:p>
          <a:p>
            <a:r>
              <a:rPr lang="en-US" sz="1000" b="1" dirty="0"/>
              <a:t>Human rights policy</a:t>
            </a:r>
          </a:p>
          <a:p>
            <a:r>
              <a:rPr lang="en-US" sz="1000" dirty="0"/>
              <a:t>The EU has made </a:t>
            </a:r>
            <a:r>
              <a:rPr lang="en-US" sz="1000" b="1" dirty="0"/>
              <a:t>human rights </a:t>
            </a:r>
            <a:r>
              <a:rPr lang="en-US" sz="1000" dirty="0"/>
              <a:t>a central aspect of its foreign relations and expresses this focus in political dialogues with third countries, in its development policy and aid, and in its participation in multilateral forums, such as the United Nations. The EU also has human rights policy guidelines covering areas such as the </a:t>
            </a:r>
            <a:r>
              <a:rPr lang="en-US" sz="1000" b="1" dirty="0"/>
              <a:t>death penalty, torture and freedom of expression offline and online</a:t>
            </a:r>
            <a:r>
              <a:rPr lang="en-US" sz="1000" dirty="0"/>
              <a:t>. The EU's Instrument for Democracy and Human Rights (EIDHR) enhances respect for human rights and fundamental freedoms in countries and regions where they are most at risk. The right to vote is a human right. </a:t>
            </a:r>
            <a:r>
              <a:rPr lang="en-US" sz="1000" b="1" dirty="0"/>
              <a:t>Election observation </a:t>
            </a:r>
            <a:r>
              <a:rPr lang="en-US" sz="1000" dirty="0"/>
              <a:t>is a vital EU activity which aims to promote democracy, human rights and the rule of law worldwide.</a:t>
            </a:r>
          </a:p>
          <a:p>
            <a:endParaRPr lang="en-US" sz="1000" b="1" dirty="0"/>
          </a:p>
          <a:p>
            <a:r>
              <a:rPr lang="en-US" sz="1000" b="1" dirty="0"/>
              <a:t>Partner to the United Nations</a:t>
            </a:r>
          </a:p>
          <a:p>
            <a:r>
              <a:rPr lang="en-US" sz="1000" dirty="0"/>
              <a:t>The EU works closely with the </a:t>
            </a:r>
            <a:r>
              <a:rPr lang="en-US" sz="1000" b="1" dirty="0"/>
              <a:t>United Nations </a:t>
            </a:r>
            <a:r>
              <a:rPr lang="en-US" sz="1000" dirty="0"/>
              <a:t>on a host of issues. The EU's belief in multilateralism reflects an attachment to negotiated, binding rules in international relations. The EU's relation with the United Nations is explicitly spelled out in the Treaty of Lisbon.</a:t>
            </a:r>
          </a:p>
          <a:p>
            <a:endParaRPr lang="en-US" sz="1000" b="1" dirty="0"/>
          </a:p>
          <a:p>
            <a:r>
              <a:rPr lang="en-US" sz="1000" b="1" dirty="0"/>
              <a:t>Contributing to global security</a:t>
            </a:r>
          </a:p>
          <a:p>
            <a:r>
              <a:rPr lang="en-US" sz="1000" dirty="0"/>
              <a:t>Under the Common Security and </a:t>
            </a:r>
            <a:r>
              <a:rPr lang="en-US" sz="1000" dirty="0" err="1"/>
              <a:t>Defence</a:t>
            </a:r>
            <a:r>
              <a:rPr lang="en-US" sz="1000" dirty="0"/>
              <a:t> Policy (CSDP), the EU operates civilian and military missions worldwide. These missions carry out a variety of tasks, ranging from managing borders to training local police. The EU Naval Force Operation "</a:t>
            </a:r>
            <a:r>
              <a:rPr lang="en-US" sz="1000" b="1" dirty="0" err="1"/>
              <a:t>Atalanta</a:t>
            </a:r>
            <a:r>
              <a:rPr lang="en-US" sz="1000" dirty="0"/>
              <a:t>" off the coast of Somalia, for example, </a:t>
            </a:r>
            <a:r>
              <a:rPr lang="en-US" sz="1000" b="1" dirty="0"/>
              <a:t>tackles piracy and protects humanitarian shipments of the World Food </a:t>
            </a:r>
            <a:r>
              <a:rPr lang="en-US" sz="1000" b="1" dirty="0" err="1"/>
              <a:t>Programme</a:t>
            </a:r>
            <a:r>
              <a:rPr lang="en-US" sz="1000" dirty="0"/>
              <a:t>. In the Mediterranean, the EU has launched Operation "</a:t>
            </a:r>
            <a:r>
              <a:rPr lang="en-US" sz="1000" b="1" dirty="0"/>
              <a:t>Sophia</a:t>
            </a:r>
            <a:r>
              <a:rPr lang="en-US" sz="1000" dirty="0"/>
              <a:t>" as part of the wider EU efforts to </a:t>
            </a:r>
            <a:r>
              <a:rPr lang="en-US" sz="1000" b="1" dirty="0"/>
              <a:t>disrupt the business model of human smuggling and trafficking networks </a:t>
            </a:r>
            <a:r>
              <a:rPr lang="en-US" sz="1000" dirty="0"/>
              <a:t>in the Southern Central Mediterranean and prevent the further loss of life at sea.</a:t>
            </a:r>
          </a:p>
          <a:p>
            <a:endParaRPr lang="en-US" sz="1000" b="1" dirty="0"/>
          </a:p>
          <a:p>
            <a:r>
              <a:rPr lang="en-US" sz="1000" b="1" dirty="0"/>
              <a:t>Crisis Response &amp; Humanitarian Aid</a:t>
            </a:r>
          </a:p>
          <a:p>
            <a:r>
              <a:rPr lang="en-US" sz="1000" dirty="0"/>
              <a:t>The EU and its member states are the world's largest donor of humanitarian aid. They provide life-saving aid to the victims of disasters, refugees and others in dire need. Humanitarian aid is provided according to vulnerability criteria and needs assessments. This work is coordinated by the European Commission’s Humanitarian Aid and Civil Protection department (ECHO).</a:t>
            </a:r>
          </a:p>
          <a:p>
            <a:r>
              <a:rPr lang="en-US" sz="1000" dirty="0"/>
              <a:t>The European Union responds in a coordinated way to international emergencies of all kinds such as for example the recent earthquake in Ecuador, or refugees fleeing the war in Syria, where the EU has been the largest donor of humanitarian aid to the victims of the conflict in Syria. </a:t>
            </a:r>
            <a:endParaRPr lang="en-US" sz="1000" dirty="0" smtClean="0"/>
          </a:p>
          <a:p>
            <a:endParaRPr lang="en-US" sz="1000" b="1" dirty="0"/>
          </a:p>
          <a:p>
            <a:r>
              <a:rPr lang="en-US" sz="1000" b="1" dirty="0"/>
              <a:t>Advocate of action on climate change</a:t>
            </a:r>
          </a:p>
          <a:p>
            <a:r>
              <a:rPr lang="en-US" sz="1000" dirty="0"/>
              <a:t>The EU has been at the forefront of international efforts to combat climate change and was instrumental in securing the first-ever universal, legally binding global climate deal adopted at the Paris climate conference (COP21) in December 2015. The EU engages strategic partner countries in dialogue and cooperation to secure ambitious follow-up on Paris commitments. In addition, the EU and Member States together are the largest contributor of climate finance to developing countries.</a:t>
            </a:r>
          </a:p>
          <a:p>
            <a:endParaRPr lang="en-US" sz="1000" dirty="0"/>
          </a:p>
          <a:p>
            <a:r>
              <a:rPr lang="en-US" sz="1000" b="1" dirty="0"/>
              <a:t>Trading bloc</a:t>
            </a:r>
          </a:p>
          <a:p>
            <a:r>
              <a:rPr lang="en-US" sz="1000" dirty="0"/>
              <a:t>The European Union is the </a:t>
            </a:r>
            <a:r>
              <a:rPr lang="en-US" sz="1000" b="1" dirty="0"/>
              <a:t>world’s</a:t>
            </a:r>
            <a:r>
              <a:rPr lang="en-US" sz="1000" dirty="0"/>
              <a:t> </a:t>
            </a:r>
            <a:r>
              <a:rPr lang="en-US" sz="1000" b="1" dirty="0"/>
              <a:t>largest trading bloc</a:t>
            </a:r>
            <a:r>
              <a:rPr lang="en-US" sz="1000" dirty="0"/>
              <a:t>. Trade is a common policy, which means that international trade agreements are negotiated and signed by the EU rather than by individual member states. This allows the EU to speak with a single voice with international partners as it works to promote a free and fairer international trading system.</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2133780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dirty="0"/>
          </a:p>
        </p:txBody>
      </p:sp>
    </p:spTree>
    <p:extLst>
      <p:ext uri="{BB962C8B-B14F-4D97-AF65-F5344CB8AC3E}">
        <p14:creationId xmlns:p14="http://schemas.microsoft.com/office/powerpoint/2010/main" val="148402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000" b="1" u="sng" dirty="0"/>
              <a:t>The European Commission:</a:t>
            </a:r>
          </a:p>
          <a:p>
            <a:pPr marL="228532" indent="-228532" algn="just">
              <a:buAutoNum type="arabicParenR"/>
            </a:pPr>
            <a:endParaRPr lang="en-GB" sz="1000" b="1" u="sng" dirty="0"/>
          </a:p>
          <a:p>
            <a:pPr marL="228532" indent="-228532" algn="just">
              <a:buAutoNum type="arabicParenR"/>
            </a:pPr>
            <a:r>
              <a:rPr lang="en-GB" sz="1000" b="1" u="sng" dirty="0"/>
              <a:t>Political executive: </a:t>
            </a:r>
          </a:p>
          <a:p>
            <a:pPr algn="just"/>
            <a:endParaRPr lang="en-GB" sz="1000" b="1" u="sng" dirty="0"/>
          </a:p>
          <a:p>
            <a:pPr algn="just"/>
            <a:r>
              <a:rPr lang="en-GB" sz="1000" dirty="0"/>
              <a:t>- The European Commission is the EU's </a:t>
            </a:r>
            <a:r>
              <a:rPr lang="en-GB" sz="1000" b="1" dirty="0"/>
              <a:t>political executive </a:t>
            </a:r>
            <a:r>
              <a:rPr lang="en-GB" sz="1000" dirty="0"/>
              <a:t>arm.</a:t>
            </a:r>
          </a:p>
          <a:p>
            <a:pPr algn="just"/>
            <a:endParaRPr lang="en-GB" sz="1000" dirty="0"/>
          </a:p>
          <a:p>
            <a:pPr algn="just"/>
            <a:r>
              <a:rPr lang="en-GB" sz="1000" b="1" u="sng" dirty="0"/>
              <a:t>2) Principle of collective responsibility (also called: </a:t>
            </a:r>
            <a:r>
              <a:rPr lang="en-GB" sz="1000" b="1" i="1" u="sng" dirty="0"/>
              <a:t>collegiality</a:t>
            </a:r>
            <a:r>
              <a:rPr lang="en-GB" sz="1000" b="1" u="sng" dirty="0"/>
              <a:t>): </a:t>
            </a:r>
          </a:p>
          <a:p>
            <a:pPr algn="just"/>
            <a:endParaRPr lang="en-GB" sz="1000" dirty="0"/>
          </a:p>
          <a:p>
            <a:pPr lvl="0"/>
            <a:r>
              <a:rPr lang="en-GB" sz="1000" dirty="0"/>
              <a:t>- Decisions and actions by Commissioners are based on </a:t>
            </a:r>
            <a:r>
              <a:rPr lang="en-GB" sz="1000" b="1" dirty="0"/>
              <a:t>collective responsibility</a:t>
            </a:r>
            <a:r>
              <a:rPr lang="en-GB" sz="1000" dirty="0"/>
              <a:t>. </a:t>
            </a:r>
          </a:p>
          <a:p>
            <a:pPr lvl="0"/>
            <a:r>
              <a:rPr lang="en-GB" sz="1000" dirty="0"/>
              <a:t>- In general, </a:t>
            </a:r>
            <a:r>
              <a:rPr lang="en-GB" sz="1000" b="1" dirty="0"/>
              <a:t>decisions</a:t>
            </a:r>
            <a:r>
              <a:rPr lang="en-GB" sz="1000" dirty="0"/>
              <a:t> by Commissioners  are made by </a:t>
            </a:r>
            <a:r>
              <a:rPr lang="en-GB" sz="1000" b="1" dirty="0"/>
              <a:t>consensus</a:t>
            </a:r>
            <a:r>
              <a:rPr lang="en-GB" sz="1000" dirty="0"/>
              <a:t>, but </a:t>
            </a:r>
            <a:r>
              <a:rPr lang="en-GB" sz="1000" b="1" dirty="0"/>
              <a:t>votes</a:t>
            </a:r>
            <a:r>
              <a:rPr lang="en-GB" sz="1000" dirty="0"/>
              <a:t> by </a:t>
            </a:r>
            <a:r>
              <a:rPr lang="en-GB" sz="1000" b="1" dirty="0"/>
              <a:t>simple majority</a:t>
            </a:r>
            <a:r>
              <a:rPr lang="en-GB" sz="1000" dirty="0"/>
              <a:t> can also take place.</a:t>
            </a:r>
          </a:p>
          <a:p>
            <a:r>
              <a:rPr lang="en-GB" sz="1000" dirty="0"/>
              <a:t>- All Commissioners are </a:t>
            </a:r>
            <a:r>
              <a:rPr lang="en-GB" sz="1000" b="1" dirty="0"/>
              <a:t>equal</a:t>
            </a:r>
            <a:r>
              <a:rPr lang="en-GB" sz="1000" dirty="0"/>
              <a:t> in the decision-making process and equally </a:t>
            </a:r>
            <a:r>
              <a:rPr lang="en-GB" sz="1000" b="1" dirty="0"/>
              <a:t>accountable</a:t>
            </a:r>
            <a:r>
              <a:rPr lang="en-GB" sz="1000" dirty="0"/>
              <a:t> for these decisions.</a:t>
            </a:r>
          </a:p>
          <a:p>
            <a:pPr marL="169260" indent="-169260">
              <a:buFontTx/>
              <a:buChar char="-"/>
            </a:pPr>
            <a:endParaRPr lang="en-GB" sz="1000" dirty="0"/>
          </a:p>
          <a:p>
            <a:pPr defTabSz="905806">
              <a:defRPr/>
            </a:pPr>
            <a:r>
              <a:rPr lang="en-GB" sz="1000" b="1" u="sng" dirty="0"/>
              <a:t>A </a:t>
            </a:r>
            <a:r>
              <a:rPr lang="en-GB" sz="1000" b="1" u="sng" dirty="0" err="1"/>
              <a:t>Commssioner's</a:t>
            </a:r>
            <a:r>
              <a:rPr lang="en-GB" sz="1000" b="1" u="sng" dirty="0"/>
              <a:t> profile:</a:t>
            </a:r>
          </a:p>
          <a:p>
            <a:pPr defTabSz="905806">
              <a:defRPr/>
            </a:pPr>
            <a:endParaRPr lang="en-GB" sz="1000" dirty="0"/>
          </a:p>
          <a:p>
            <a:pPr defTabSz="905806" eaLnBrk="1" hangingPunct="1">
              <a:defRPr/>
            </a:pPr>
            <a:r>
              <a:rPr lang="es-ES" sz="1000" dirty="0">
                <a:solidFill>
                  <a:srgbClr val="0070C0"/>
                </a:solidFill>
              </a:rPr>
              <a:t>- </a:t>
            </a:r>
            <a:r>
              <a:rPr lang="es-ES" sz="1000" dirty="0" err="1">
                <a:solidFill>
                  <a:srgbClr val="0070C0"/>
                </a:solidFill>
              </a:rPr>
              <a:t>National</a:t>
            </a:r>
            <a:r>
              <a:rPr lang="es-ES" sz="1000" dirty="0">
                <a:solidFill>
                  <a:srgbClr val="0070C0"/>
                </a:solidFill>
              </a:rPr>
              <a:t> of </a:t>
            </a:r>
            <a:r>
              <a:rPr lang="es-ES" sz="1000" dirty="0" err="1">
                <a:solidFill>
                  <a:srgbClr val="0070C0"/>
                </a:solidFill>
              </a:rPr>
              <a:t>one</a:t>
            </a:r>
            <a:r>
              <a:rPr lang="es-ES" sz="1000" dirty="0">
                <a:solidFill>
                  <a:srgbClr val="0070C0"/>
                </a:solidFill>
              </a:rPr>
              <a:t> EU </a:t>
            </a:r>
            <a:r>
              <a:rPr lang="es-ES" sz="1000" dirty="0" err="1">
                <a:solidFill>
                  <a:srgbClr val="0070C0"/>
                </a:solidFill>
              </a:rPr>
              <a:t>Member</a:t>
            </a:r>
            <a:r>
              <a:rPr lang="es-ES" sz="1000" dirty="0">
                <a:solidFill>
                  <a:srgbClr val="0070C0"/>
                </a:solidFill>
              </a:rPr>
              <a:t> </a:t>
            </a:r>
            <a:r>
              <a:rPr lang="es-ES" sz="1000" dirty="0" err="1">
                <a:solidFill>
                  <a:srgbClr val="0070C0"/>
                </a:solidFill>
              </a:rPr>
              <a:t>State</a:t>
            </a:r>
            <a:endParaRPr lang="es-ES" sz="1000" dirty="0">
              <a:solidFill>
                <a:srgbClr val="0070C0"/>
              </a:solidFill>
            </a:endParaRPr>
          </a:p>
          <a:p>
            <a:pPr defTabSz="905806" eaLnBrk="1" hangingPunct="1">
              <a:defRPr/>
            </a:pPr>
            <a:r>
              <a:rPr lang="es-ES" sz="1000" dirty="0">
                <a:solidFill>
                  <a:srgbClr val="0070C0"/>
                </a:solidFill>
              </a:rPr>
              <a:t>- </a:t>
            </a:r>
            <a:r>
              <a:rPr lang="es-ES" sz="1000" dirty="0" err="1">
                <a:solidFill>
                  <a:srgbClr val="0070C0"/>
                </a:solidFill>
              </a:rPr>
              <a:t>Competence</a:t>
            </a:r>
            <a:r>
              <a:rPr lang="es-ES" sz="1000" dirty="0">
                <a:solidFill>
                  <a:srgbClr val="0070C0"/>
                </a:solidFill>
              </a:rPr>
              <a:t> in </a:t>
            </a:r>
            <a:r>
              <a:rPr lang="es-ES" sz="1000" dirty="0" err="1">
                <a:solidFill>
                  <a:srgbClr val="0070C0"/>
                </a:solidFill>
              </a:rPr>
              <a:t>his</a:t>
            </a:r>
            <a:r>
              <a:rPr lang="es-ES" sz="1000" dirty="0">
                <a:solidFill>
                  <a:srgbClr val="0070C0"/>
                </a:solidFill>
              </a:rPr>
              <a:t>/</a:t>
            </a:r>
            <a:r>
              <a:rPr lang="es-ES" sz="1000" dirty="0" err="1">
                <a:solidFill>
                  <a:srgbClr val="0070C0"/>
                </a:solidFill>
              </a:rPr>
              <a:t>her</a:t>
            </a:r>
            <a:r>
              <a:rPr lang="es-ES" sz="1000" dirty="0">
                <a:solidFill>
                  <a:srgbClr val="0070C0"/>
                </a:solidFill>
              </a:rPr>
              <a:t> portfolio</a:t>
            </a:r>
            <a:endParaRPr lang="en-GB" sz="1000" dirty="0">
              <a:solidFill>
                <a:srgbClr val="0070C0"/>
              </a:solidFill>
            </a:endParaRPr>
          </a:p>
          <a:p>
            <a:pPr defTabSz="905806" eaLnBrk="1" hangingPunct="1">
              <a:defRPr/>
            </a:pPr>
            <a:r>
              <a:rPr lang="es-ES" sz="1000" dirty="0">
                <a:solidFill>
                  <a:srgbClr val="0070C0"/>
                </a:solidFill>
              </a:rPr>
              <a:t>- </a:t>
            </a:r>
            <a:r>
              <a:rPr lang="es-ES" sz="1000" dirty="0" err="1">
                <a:solidFill>
                  <a:srgbClr val="0070C0"/>
                </a:solidFill>
              </a:rPr>
              <a:t>European</a:t>
            </a:r>
            <a:r>
              <a:rPr lang="es-ES" sz="1000" dirty="0">
                <a:solidFill>
                  <a:srgbClr val="0070C0"/>
                </a:solidFill>
              </a:rPr>
              <a:t> </a:t>
            </a:r>
            <a:r>
              <a:rPr lang="es-ES" sz="1000" dirty="0" err="1">
                <a:solidFill>
                  <a:srgbClr val="0070C0"/>
                </a:solidFill>
              </a:rPr>
              <a:t>commitment</a:t>
            </a:r>
            <a:endParaRPr lang="en-GB" sz="1000" dirty="0">
              <a:solidFill>
                <a:srgbClr val="0070C0"/>
              </a:solidFill>
            </a:endParaRPr>
          </a:p>
          <a:p>
            <a:pPr defTabSz="905806" eaLnBrk="1" hangingPunct="1">
              <a:defRPr/>
            </a:pPr>
            <a:r>
              <a:rPr lang="es-ES" sz="1000" dirty="0">
                <a:solidFill>
                  <a:srgbClr val="0070C0"/>
                </a:solidFill>
              </a:rPr>
              <a:t>- </a:t>
            </a:r>
            <a:r>
              <a:rPr lang="es-ES" sz="1000" dirty="0" err="1">
                <a:solidFill>
                  <a:srgbClr val="0070C0"/>
                </a:solidFill>
              </a:rPr>
              <a:t>Fully</a:t>
            </a:r>
            <a:r>
              <a:rPr lang="es-ES" sz="1000" dirty="0">
                <a:solidFill>
                  <a:srgbClr val="0070C0"/>
                </a:solidFill>
              </a:rPr>
              <a:t> </a:t>
            </a:r>
            <a:r>
              <a:rPr lang="es-ES" sz="1000" dirty="0" err="1">
                <a:solidFill>
                  <a:srgbClr val="0070C0"/>
                </a:solidFill>
              </a:rPr>
              <a:t>independent</a:t>
            </a:r>
            <a:endParaRPr lang="en-GB" sz="1000" dirty="0">
              <a:solidFill>
                <a:srgbClr val="0070C0"/>
              </a:solidFill>
            </a:endParaRPr>
          </a:p>
          <a:p>
            <a:pPr algn="just"/>
            <a:endParaRPr lang="en-GB" sz="1000" dirty="0"/>
          </a:p>
          <a:p>
            <a:pPr algn="just"/>
            <a:endParaRPr lang="en-GB" sz="1000" dirty="0"/>
          </a:p>
          <a:p>
            <a:pPr defTabSz="905806">
              <a:defRPr/>
            </a:pPr>
            <a:r>
              <a:rPr lang="en-GB" sz="1000" b="1" u="sng" dirty="0"/>
              <a:t>3) General interest of the Union:</a:t>
            </a:r>
            <a:r>
              <a:rPr lang="en-GB" sz="1000" b="1" dirty="0"/>
              <a:t> </a:t>
            </a:r>
          </a:p>
          <a:p>
            <a:pPr defTabSz="905806">
              <a:defRPr/>
            </a:pPr>
            <a:endParaRPr lang="en-GB" sz="1000" b="1" dirty="0"/>
          </a:p>
          <a:p>
            <a:pPr lvl="0"/>
            <a:r>
              <a:rPr lang="en-GB" sz="1000" dirty="0"/>
              <a:t>- The Commission promotes the </a:t>
            </a:r>
            <a:r>
              <a:rPr lang="en-GB" sz="1000" b="1" dirty="0"/>
              <a:t>general interest </a:t>
            </a:r>
            <a:r>
              <a:rPr lang="en-GB" sz="1000" dirty="0"/>
              <a:t>of the EU and takes appropriate initiatives to that end. </a:t>
            </a:r>
            <a:r>
              <a:rPr lang="en-GB" sz="1000" i="1" dirty="0"/>
              <a:t>(Lisbon Treaty, Art. 17)</a:t>
            </a:r>
            <a:endParaRPr lang="en-GB" sz="1000" dirty="0"/>
          </a:p>
          <a:p>
            <a:pPr lvl="0"/>
            <a:r>
              <a:rPr lang="en-GB" sz="1000" dirty="0"/>
              <a:t>- The Commissioners all swear a solemn declaration at the Court of Justice to be </a:t>
            </a:r>
            <a:r>
              <a:rPr lang="en-GB" sz="1000" b="1" dirty="0"/>
              <a:t>completely independent </a:t>
            </a:r>
            <a:r>
              <a:rPr lang="en-GB" sz="1000" dirty="0"/>
              <a:t>and to respect the EU treaties.</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176058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717">
              <a:defRPr/>
            </a:pPr>
            <a:r>
              <a:rPr lang="en-US" b="1" dirty="0" smtClean="0"/>
              <a:t>Division of competences within the European Union</a:t>
            </a:r>
            <a:endParaRPr lang="de-DE" dirty="0" smtClean="0"/>
          </a:p>
          <a:p>
            <a:endParaRPr lang="en-US" b="1" dirty="0" smtClean="0"/>
          </a:p>
          <a:p>
            <a:pPr fontAlgn="base"/>
            <a:r>
              <a:rPr lang="en-US" b="1" dirty="0" smtClean="0"/>
              <a:t>SUMMARY</a:t>
            </a:r>
          </a:p>
          <a:p>
            <a:pPr fontAlgn="base"/>
            <a:r>
              <a:rPr lang="en-US" dirty="0" smtClean="0"/>
              <a:t>The EU has only the competences conferred on it by the </a:t>
            </a:r>
            <a:r>
              <a:rPr lang="en-US" b="1" dirty="0" smtClean="0"/>
              <a:t>Treaties</a:t>
            </a:r>
            <a:r>
              <a:rPr lang="en-US" dirty="0" smtClean="0"/>
              <a:t> (principle of conferral). Under this principle, the EU may only act within the limits of the competences conferred upon it by the EU countries in the Treaties to attain the </a:t>
            </a:r>
            <a:r>
              <a:rPr lang="en-US" b="1" dirty="0" smtClean="0"/>
              <a:t>objectives</a:t>
            </a:r>
            <a:r>
              <a:rPr lang="en-US" dirty="0" smtClean="0"/>
              <a:t> provided therein. Competences not conferred upon the EU in the Treaties remain with the EU countries. The </a:t>
            </a:r>
            <a:r>
              <a:rPr lang="en-US" b="1" dirty="0" smtClean="0"/>
              <a:t>Treaty of Lisbon </a:t>
            </a:r>
            <a:r>
              <a:rPr lang="en-US" dirty="0" smtClean="0"/>
              <a:t>clarifies the division of competences between the EU and EU countries. </a:t>
            </a:r>
          </a:p>
          <a:p>
            <a:pPr fontAlgn="base"/>
            <a:r>
              <a:rPr lang="en-US" dirty="0" smtClean="0"/>
              <a:t>These competences are divided into 3 main categories:</a:t>
            </a:r>
          </a:p>
          <a:p>
            <a:pPr marL="228586" indent="-228586">
              <a:buFont typeface="+mj-lt"/>
              <a:buAutoNum type="arabicPeriod"/>
            </a:pPr>
            <a:r>
              <a:rPr lang="en-US" dirty="0" smtClean="0"/>
              <a:t>exclusive competences;</a:t>
            </a:r>
          </a:p>
          <a:p>
            <a:pPr marL="228586" indent="-228586">
              <a:buFont typeface="+mj-lt"/>
              <a:buAutoNum type="arabicPeriod"/>
            </a:pPr>
            <a:r>
              <a:rPr lang="en-US" dirty="0" smtClean="0"/>
              <a:t>shared competences; and</a:t>
            </a:r>
          </a:p>
          <a:p>
            <a:pPr marL="228586" indent="-228586">
              <a:buFont typeface="+mj-lt"/>
              <a:buAutoNum type="arabicPeriod"/>
            </a:pPr>
            <a:r>
              <a:rPr lang="en-US" dirty="0" smtClean="0"/>
              <a:t>supporting competences.</a:t>
            </a:r>
          </a:p>
          <a:p>
            <a:pPr marL="228586" indent="-228586">
              <a:buFont typeface="+mj-lt"/>
              <a:buAutoNum type="arabicPeriod"/>
            </a:pPr>
            <a:endParaRPr lang="en-US" dirty="0" smtClean="0"/>
          </a:p>
          <a:p>
            <a:pPr fontAlgn="base"/>
            <a:r>
              <a:rPr lang="en-US" b="1" u="sng" dirty="0" smtClean="0"/>
              <a:t>3 main types of competences</a:t>
            </a:r>
          </a:p>
          <a:p>
            <a:pPr fontAlgn="base"/>
            <a:endParaRPr lang="en-US" dirty="0" smtClean="0"/>
          </a:p>
          <a:p>
            <a:pPr marL="228586" indent="-228586">
              <a:buAutoNum type="arabicPeriod"/>
            </a:pPr>
            <a:r>
              <a:rPr lang="en-US" b="1" dirty="0" smtClean="0"/>
              <a:t>Exclusive competences</a:t>
            </a:r>
            <a:r>
              <a:rPr lang="en-US" dirty="0" smtClean="0"/>
              <a:t> (Article 3 of the Treaty on the Functioning of the European Union — TFEU) areas in which the EU alone is able to legislate and adopt binding acts. EU countries are able to do so themselves only if empowered by the EU to implement these acts. The EU have exclusive competence in the following areas:</a:t>
            </a:r>
          </a:p>
          <a:p>
            <a:endParaRPr lang="en-US" dirty="0" smtClean="0"/>
          </a:p>
          <a:p>
            <a:pPr marL="171439" indent="-171439">
              <a:buFont typeface="Arial" panose="020B0604020202020204" pitchFamily="34" charset="0"/>
              <a:buChar char="•"/>
            </a:pPr>
            <a:r>
              <a:rPr lang="en-US" dirty="0" smtClean="0"/>
              <a:t>customs union;</a:t>
            </a:r>
          </a:p>
          <a:p>
            <a:pPr marL="171439" indent="-171439">
              <a:buFont typeface="Arial" panose="020B0604020202020204" pitchFamily="34" charset="0"/>
              <a:buChar char="•"/>
            </a:pPr>
            <a:r>
              <a:rPr lang="en-US" dirty="0" smtClean="0"/>
              <a:t>the establishing of competition rules necessary for the functioning of the internal market;</a:t>
            </a:r>
          </a:p>
          <a:p>
            <a:pPr marL="171439" indent="-171439">
              <a:buFont typeface="Arial" panose="020B0604020202020204" pitchFamily="34" charset="0"/>
              <a:buChar char="•"/>
            </a:pPr>
            <a:r>
              <a:rPr lang="en-US" dirty="0" smtClean="0"/>
              <a:t>monetary policy for euro area countries;</a:t>
            </a:r>
          </a:p>
          <a:p>
            <a:pPr marL="171439" indent="-171439">
              <a:buFont typeface="Arial" panose="020B0604020202020204" pitchFamily="34" charset="0"/>
              <a:buChar char="•"/>
            </a:pPr>
            <a:r>
              <a:rPr lang="en-US" dirty="0" smtClean="0"/>
              <a:t>conservation of marine biological resources under the common fisheries policy;</a:t>
            </a:r>
          </a:p>
          <a:p>
            <a:pPr marL="171439" indent="-171439">
              <a:buFont typeface="Arial" panose="020B0604020202020204" pitchFamily="34" charset="0"/>
              <a:buChar char="•"/>
            </a:pPr>
            <a:r>
              <a:rPr lang="en-US" dirty="0" smtClean="0"/>
              <a:t>common commercial policy;</a:t>
            </a:r>
          </a:p>
          <a:p>
            <a:pPr marL="171439" indent="-171439">
              <a:buFont typeface="Arial" panose="020B0604020202020204" pitchFamily="34" charset="0"/>
              <a:buChar char="•"/>
            </a:pPr>
            <a:r>
              <a:rPr lang="en-US" dirty="0" smtClean="0"/>
              <a:t>conclusion of international agreements under certain conditions.</a:t>
            </a:r>
          </a:p>
          <a:p>
            <a:pPr fontAlgn="base"/>
            <a:endParaRPr lang="en-US" dirty="0" smtClean="0"/>
          </a:p>
          <a:p>
            <a:pPr fontAlgn="base"/>
            <a:r>
              <a:rPr lang="en-US" b="1" dirty="0" smtClean="0"/>
              <a:t>2.</a:t>
            </a:r>
            <a:r>
              <a:rPr lang="en-US" b="1" baseline="0" dirty="0" smtClean="0"/>
              <a:t> </a:t>
            </a:r>
            <a:r>
              <a:rPr lang="en-US" b="1" dirty="0" smtClean="0"/>
              <a:t>Shared competences</a:t>
            </a:r>
            <a:r>
              <a:rPr lang="en-US" dirty="0" smtClean="0"/>
              <a:t> (Article 4</a:t>
            </a:r>
            <a:r>
              <a:rPr lang="en-US" baseline="0" dirty="0" smtClean="0"/>
              <a:t> </a:t>
            </a:r>
            <a:r>
              <a:rPr lang="en-US" dirty="0" smtClean="0"/>
              <a:t>of the TFEU): the EU and EU countries are able to legislate and adopt legally binding acts. EU countries exercise their own competence where the EU does not exercise, or has decided not to exercise, its own competence. Shared competence between the EU and EU countries applies in the following areas:</a:t>
            </a:r>
          </a:p>
          <a:p>
            <a:pPr fontAlgn="base"/>
            <a:endParaRPr lang="en-US" dirty="0" smtClean="0"/>
          </a:p>
          <a:p>
            <a:pPr marL="171439" indent="-171439">
              <a:buFont typeface="Arial" panose="020B0604020202020204" pitchFamily="34" charset="0"/>
              <a:buChar char="•"/>
            </a:pPr>
            <a:r>
              <a:rPr lang="en-US" dirty="0" smtClean="0"/>
              <a:t>internal market;</a:t>
            </a:r>
          </a:p>
          <a:p>
            <a:pPr marL="171439" indent="-171439">
              <a:buFont typeface="Arial" panose="020B0604020202020204" pitchFamily="34" charset="0"/>
              <a:buChar char="•"/>
            </a:pPr>
            <a:r>
              <a:rPr lang="en-US" dirty="0" smtClean="0"/>
              <a:t>social policy, but only for aspects specifically defined in the Treaty;</a:t>
            </a:r>
          </a:p>
          <a:p>
            <a:pPr marL="171439" indent="-171439">
              <a:buFont typeface="Arial" panose="020B0604020202020204" pitchFamily="34" charset="0"/>
              <a:buChar char="•"/>
            </a:pPr>
            <a:r>
              <a:rPr lang="en-US" dirty="0" smtClean="0"/>
              <a:t>economic, social and territorial cohesion (regional policy);</a:t>
            </a:r>
          </a:p>
          <a:p>
            <a:pPr marL="171439" indent="-171439">
              <a:buFont typeface="Arial" panose="020B0604020202020204" pitchFamily="34" charset="0"/>
              <a:buChar char="•"/>
            </a:pPr>
            <a:r>
              <a:rPr lang="en-US" dirty="0" smtClean="0"/>
              <a:t>agriculture and fisheries (except conservation of marine biological resources);</a:t>
            </a:r>
          </a:p>
          <a:p>
            <a:pPr marL="171439" indent="-171439">
              <a:buFont typeface="Arial" panose="020B0604020202020204" pitchFamily="34" charset="0"/>
              <a:buChar char="•"/>
            </a:pPr>
            <a:r>
              <a:rPr lang="en-US" dirty="0" smtClean="0"/>
              <a:t>environment;</a:t>
            </a:r>
          </a:p>
          <a:p>
            <a:pPr marL="171439" indent="-171439">
              <a:buFont typeface="Arial" panose="020B0604020202020204" pitchFamily="34" charset="0"/>
              <a:buChar char="•"/>
            </a:pPr>
            <a:r>
              <a:rPr lang="en-US" dirty="0" smtClean="0"/>
              <a:t>consumer protection;</a:t>
            </a:r>
          </a:p>
          <a:p>
            <a:pPr marL="171439" indent="-171439">
              <a:buFont typeface="Arial" panose="020B0604020202020204" pitchFamily="34" charset="0"/>
              <a:buChar char="•"/>
            </a:pPr>
            <a:r>
              <a:rPr lang="en-US" dirty="0" smtClean="0"/>
              <a:t>transport;</a:t>
            </a:r>
          </a:p>
          <a:p>
            <a:pPr marL="171439" indent="-171439">
              <a:buFont typeface="Arial" panose="020B0604020202020204" pitchFamily="34" charset="0"/>
              <a:buChar char="•"/>
            </a:pPr>
            <a:r>
              <a:rPr lang="en-US" dirty="0" smtClean="0"/>
              <a:t>trans-European networks;</a:t>
            </a:r>
          </a:p>
          <a:p>
            <a:pPr marL="171439" indent="-171439">
              <a:buFont typeface="Arial" panose="020B0604020202020204" pitchFamily="34" charset="0"/>
              <a:buChar char="•"/>
            </a:pPr>
            <a:r>
              <a:rPr lang="en-US" dirty="0" smtClean="0"/>
              <a:t>energy;</a:t>
            </a:r>
          </a:p>
          <a:p>
            <a:pPr marL="171439" indent="-171439">
              <a:buFont typeface="Arial" panose="020B0604020202020204" pitchFamily="34" charset="0"/>
              <a:buChar char="•"/>
            </a:pPr>
            <a:r>
              <a:rPr lang="en-US" dirty="0" smtClean="0"/>
              <a:t>area of freedom, security and justice;</a:t>
            </a:r>
          </a:p>
          <a:p>
            <a:pPr marL="171439" indent="-171439">
              <a:buFont typeface="Arial" panose="020B0604020202020204" pitchFamily="34" charset="0"/>
              <a:buChar char="•"/>
            </a:pPr>
            <a:r>
              <a:rPr lang="en-US" dirty="0" smtClean="0"/>
              <a:t>shared safety concerns in public health matters, limited to the aspects defined in the TFEU;</a:t>
            </a:r>
          </a:p>
          <a:p>
            <a:pPr marL="171439" indent="-171439">
              <a:buFont typeface="Arial" panose="020B0604020202020204" pitchFamily="34" charset="0"/>
              <a:buChar char="•"/>
            </a:pPr>
            <a:r>
              <a:rPr lang="en-US" dirty="0" smtClean="0"/>
              <a:t>research, technological development, space;</a:t>
            </a:r>
          </a:p>
          <a:p>
            <a:pPr marL="171439" indent="-171439">
              <a:buFont typeface="Arial" panose="020B0604020202020204" pitchFamily="34" charset="0"/>
              <a:buChar char="•"/>
            </a:pPr>
            <a:r>
              <a:rPr lang="en-US" dirty="0" smtClean="0"/>
              <a:t>development cooperation and humanitarian aid.</a:t>
            </a:r>
          </a:p>
          <a:p>
            <a:pPr fontAlgn="base"/>
            <a:endParaRPr lang="en-US" dirty="0" smtClean="0"/>
          </a:p>
          <a:p>
            <a:pPr fontAlgn="base"/>
            <a:r>
              <a:rPr lang="en-US" b="1" dirty="0" smtClean="0"/>
              <a:t>3.</a:t>
            </a:r>
            <a:r>
              <a:rPr lang="en-US" b="1" baseline="0" dirty="0" smtClean="0"/>
              <a:t> </a:t>
            </a:r>
            <a:r>
              <a:rPr lang="en-US" b="1" dirty="0" smtClean="0"/>
              <a:t>Supporting competences</a:t>
            </a:r>
            <a:r>
              <a:rPr lang="en-US" dirty="0" smtClean="0"/>
              <a:t> (Article 6 of the TFEU): the EU can only intervene to support, coordinate or complement the action of EU countries. Legally binding EU acts must not require the </a:t>
            </a:r>
            <a:r>
              <a:rPr lang="en-US" dirty="0" err="1" smtClean="0"/>
              <a:t>harmonisation</a:t>
            </a:r>
            <a:r>
              <a:rPr lang="en-US" dirty="0" smtClean="0"/>
              <a:t> of EU countries’ laws or regulations. Supporting competences relate to the following policy areas:</a:t>
            </a:r>
          </a:p>
          <a:p>
            <a:pPr fontAlgn="base"/>
            <a:endParaRPr lang="en-US" dirty="0" smtClean="0"/>
          </a:p>
          <a:p>
            <a:pPr marL="171439" indent="-171439">
              <a:buFont typeface="Arial" panose="020B0604020202020204" pitchFamily="34" charset="0"/>
              <a:buChar char="•"/>
            </a:pPr>
            <a:r>
              <a:rPr lang="en-US" dirty="0" smtClean="0"/>
              <a:t>protection and improvement of human health;</a:t>
            </a:r>
          </a:p>
          <a:p>
            <a:pPr marL="171439" indent="-171439">
              <a:buFont typeface="Arial" panose="020B0604020202020204" pitchFamily="34" charset="0"/>
              <a:buChar char="•"/>
            </a:pPr>
            <a:r>
              <a:rPr lang="en-US" dirty="0" smtClean="0"/>
              <a:t>industry;</a:t>
            </a:r>
          </a:p>
          <a:p>
            <a:pPr marL="171439" indent="-171439">
              <a:buFont typeface="Arial" panose="020B0604020202020204" pitchFamily="34" charset="0"/>
              <a:buChar char="•"/>
            </a:pPr>
            <a:r>
              <a:rPr lang="en-US" dirty="0" smtClean="0"/>
              <a:t>culture;</a:t>
            </a:r>
          </a:p>
          <a:p>
            <a:pPr marL="171439" indent="-171439">
              <a:buFont typeface="Arial" panose="020B0604020202020204" pitchFamily="34" charset="0"/>
              <a:buChar char="•"/>
            </a:pPr>
            <a:r>
              <a:rPr lang="en-US" dirty="0" smtClean="0"/>
              <a:t>tourism;</a:t>
            </a:r>
          </a:p>
          <a:p>
            <a:pPr marL="171439" indent="-171439">
              <a:buFont typeface="Arial" panose="020B0604020202020204" pitchFamily="34" charset="0"/>
              <a:buChar char="•"/>
            </a:pPr>
            <a:r>
              <a:rPr lang="en-US" dirty="0" smtClean="0"/>
              <a:t>education, vocational training, youth and sport;</a:t>
            </a:r>
          </a:p>
          <a:p>
            <a:pPr marL="171439" indent="-171439">
              <a:buFont typeface="Arial" panose="020B0604020202020204" pitchFamily="34" charset="0"/>
              <a:buChar char="•"/>
            </a:pPr>
            <a:r>
              <a:rPr lang="en-US" dirty="0" smtClean="0"/>
              <a:t>civil protection;</a:t>
            </a:r>
          </a:p>
          <a:p>
            <a:pPr marL="171439" indent="-171439">
              <a:buFont typeface="Arial" panose="020B0604020202020204" pitchFamily="34" charset="0"/>
              <a:buChar char="•"/>
            </a:pPr>
            <a:r>
              <a:rPr lang="en-US" dirty="0" smtClean="0"/>
              <a:t>administrative cooperation.</a:t>
            </a:r>
          </a:p>
          <a:p>
            <a:pPr fontAlgn="base"/>
            <a:endParaRPr lang="en-US" dirty="0" smtClean="0"/>
          </a:p>
          <a:p>
            <a:pPr fontAlgn="base"/>
            <a:r>
              <a:rPr lang="en-US" b="1" dirty="0" smtClean="0"/>
              <a:t>Special competences</a:t>
            </a:r>
            <a:endParaRPr lang="en-US" dirty="0" smtClean="0"/>
          </a:p>
          <a:p>
            <a:pPr fontAlgn="base"/>
            <a:r>
              <a:rPr lang="en-US" dirty="0" smtClean="0"/>
              <a:t>The EU can take measures to ensure that EU countries coordinate their economic, social and employment policies at EU level.</a:t>
            </a:r>
          </a:p>
          <a:p>
            <a:pPr fontAlgn="base"/>
            <a:r>
              <a:rPr lang="en-US" dirty="0" smtClean="0"/>
              <a:t>The EU’s common foreign and security policy is </a:t>
            </a:r>
            <a:r>
              <a:rPr lang="en-US" dirty="0" err="1" smtClean="0"/>
              <a:t>characterised</a:t>
            </a:r>
            <a:r>
              <a:rPr lang="en-US" dirty="0" smtClean="0"/>
              <a:t> by specific institutional features, such as the limited participation of the European Commission and the European Parliament in the decision-making procedure and the exclusion of any legislation activity. That policy is defined and implemented by the European Council (consisting of the Heads of States or Governments of the EU countries) and by the Council (consisting of a representative of each EU country at ministerial level). The President of the European Council and the High Representative of the Union for Foreign and Security Policy represent the EU in matters of common foreign and security policy.</a:t>
            </a:r>
          </a:p>
          <a:p>
            <a:pPr fontAlgn="base"/>
            <a:endParaRPr lang="en-US" dirty="0" smtClean="0"/>
          </a:p>
          <a:p>
            <a:pPr fontAlgn="base"/>
            <a:r>
              <a:rPr lang="en-US" b="1" dirty="0" smtClean="0"/>
              <a:t>Exercise of competence</a:t>
            </a:r>
            <a:endParaRPr lang="en-US" dirty="0" smtClean="0"/>
          </a:p>
          <a:p>
            <a:pPr fontAlgn="base"/>
            <a:r>
              <a:rPr lang="en-US" dirty="0" smtClean="0"/>
              <a:t>The exercise of EU competences is subject to two fundamental principles laid down in Article 5 of the Treaty on European Union:</a:t>
            </a:r>
          </a:p>
          <a:p>
            <a:pPr fontAlgn="base"/>
            <a:endParaRPr lang="en-US" dirty="0" smtClean="0"/>
          </a:p>
          <a:p>
            <a:pPr marL="171439" indent="-171439">
              <a:buFont typeface="Arial" panose="020B0604020202020204" pitchFamily="34" charset="0"/>
              <a:buChar char="•"/>
            </a:pPr>
            <a:r>
              <a:rPr lang="en-US" b="1" dirty="0" smtClean="0"/>
              <a:t>proportionality</a:t>
            </a:r>
            <a:r>
              <a:rPr lang="en-US" dirty="0" smtClean="0"/>
              <a:t>: the content and scope of EU action may not go beyond what is necessary to achieve the objectives of the Treaties;</a:t>
            </a:r>
          </a:p>
          <a:p>
            <a:pPr marL="171439" indent="-171439">
              <a:buFont typeface="Arial" panose="020B0604020202020204" pitchFamily="34" charset="0"/>
              <a:buChar char="•"/>
            </a:pPr>
            <a:r>
              <a:rPr lang="en-US" b="1" dirty="0" smtClean="0"/>
              <a:t>subsidiarity</a:t>
            </a:r>
            <a:r>
              <a:rPr lang="en-US" dirty="0" smtClean="0"/>
              <a:t>: in the area of its non-exclusive competences, the EU may act only if — and in so far as — the objective of a proposed action cannot be sufficiently achieved by the EU countries, but could be better achieved at EU level.</a:t>
            </a:r>
          </a:p>
          <a:p>
            <a:endParaRPr lang="de-DE" dirty="0" smtClean="0"/>
          </a:p>
          <a:p>
            <a:r>
              <a:rPr lang="de-DE" b="1" u="sng" dirty="0" err="1" smtClean="0"/>
              <a:t>Examples</a:t>
            </a:r>
            <a:r>
              <a:rPr lang="de-DE" b="1" u="sng" dirty="0" smtClean="0"/>
              <a:t>:</a:t>
            </a:r>
          </a:p>
          <a:p>
            <a:endParaRPr lang="de-DE" dirty="0" smtClean="0"/>
          </a:p>
          <a:p>
            <a:pPr>
              <a:spcBef>
                <a:spcPts val="0"/>
              </a:spcBef>
              <a:spcAft>
                <a:spcPts val="600"/>
              </a:spcAft>
            </a:pPr>
            <a:r>
              <a:rPr lang="de-DE" b="1" u="sng" dirty="0" smtClean="0"/>
              <a:t>Trade:</a:t>
            </a:r>
          </a:p>
          <a:p>
            <a:pPr>
              <a:spcBef>
                <a:spcPts val="0"/>
              </a:spcBef>
              <a:spcAft>
                <a:spcPts val="600"/>
              </a:spcAft>
            </a:pPr>
            <a:endParaRPr lang="de-DE" dirty="0" smtClean="0"/>
          </a:p>
          <a:p>
            <a:pPr>
              <a:spcBef>
                <a:spcPts val="0"/>
              </a:spcBef>
              <a:spcAft>
                <a:spcPts val="600"/>
              </a:spcAft>
            </a:pPr>
            <a:r>
              <a:rPr lang="en-US" dirty="0"/>
              <a:t>The EU is the world’s biggest trader, accounting for </a:t>
            </a:r>
            <a:r>
              <a:rPr lang="en-US" b="1" dirty="0"/>
              <a:t>16.5%</a:t>
            </a:r>
            <a:r>
              <a:rPr lang="en-US" dirty="0"/>
              <a:t> of the world's imports and exports. Free trade among its members was one of the EU's founding principles, and it is committed to </a:t>
            </a:r>
            <a:r>
              <a:rPr lang="en-US" dirty="0" err="1"/>
              <a:t>liberalising</a:t>
            </a:r>
            <a:r>
              <a:rPr lang="en-US" dirty="0"/>
              <a:t> world trade as well.</a:t>
            </a:r>
          </a:p>
          <a:p>
            <a:pPr defTabSz="914345">
              <a:spcBef>
                <a:spcPts val="0"/>
              </a:spcBef>
              <a:spcAft>
                <a:spcPts val="600"/>
              </a:spcAft>
              <a:defRPr/>
            </a:pPr>
            <a:r>
              <a:rPr lang="de-DE" u="sng" dirty="0"/>
              <a:t>Trade - a global </a:t>
            </a:r>
            <a:r>
              <a:rPr lang="de-DE" u="sng" dirty="0" err="1"/>
              <a:t>system</a:t>
            </a:r>
            <a:endParaRPr lang="en-US" dirty="0"/>
          </a:p>
          <a:p>
            <a:pPr>
              <a:spcBef>
                <a:spcPts val="0"/>
              </a:spcBef>
              <a:spcAft>
                <a:spcPts val="600"/>
              </a:spcAft>
            </a:pPr>
            <a:r>
              <a:rPr lang="en-US" dirty="0"/>
              <a:t>World trade is founded on rules laid out by the </a:t>
            </a:r>
            <a:r>
              <a:rPr lang="en-US" b="1" dirty="0"/>
              <a:t>World Trade </a:t>
            </a:r>
            <a:r>
              <a:rPr lang="en-US" b="1" dirty="0" err="1"/>
              <a:t>Organisation</a:t>
            </a:r>
            <a:r>
              <a:rPr lang="en-US" dirty="0"/>
              <a:t> that help ensure that trade agreements and obligations between countries are open and fair.</a:t>
            </a:r>
          </a:p>
          <a:p>
            <a:pPr>
              <a:spcBef>
                <a:spcPts val="0"/>
              </a:spcBef>
              <a:spcAft>
                <a:spcPts val="600"/>
              </a:spcAft>
            </a:pPr>
            <a:r>
              <a:rPr lang="en-US" dirty="0"/>
              <a:t>EU trade policy is made </a:t>
            </a:r>
            <a:r>
              <a:rPr lang="en-US" b="1" dirty="0"/>
              <a:t>exclusively at EU level</a:t>
            </a:r>
            <a:r>
              <a:rPr lang="en-US" dirty="0"/>
              <a:t>. The Commission negotiates agreements on behalf of the EU within WTO rules and works closely with national governments and the European Parliament to maintain the global system and enable it to adapt to worldwide changes.</a:t>
            </a:r>
          </a:p>
          <a:p>
            <a:pPr defTabSz="914345">
              <a:spcBef>
                <a:spcPts val="0"/>
              </a:spcBef>
              <a:spcAft>
                <a:spcPts val="600"/>
              </a:spcAft>
              <a:defRPr/>
            </a:pPr>
            <a:r>
              <a:rPr lang="en-US" u="sng" dirty="0"/>
              <a:t>Trading as a world leader</a:t>
            </a:r>
            <a:endParaRPr lang="en-US" dirty="0"/>
          </a:p>
          <a:p>
            <a:pPr>
              <a:spcBef>
                <a:spcPts val="0"/>
              </a:spcBef>
              <a:spcAft>
                <a:spcPts val="600"/>
              </a:spcAft>
            </a:pPr>
            <a:r>
              <a:rPr lang="en-US" dirty="0"/>
              <a:t>The EU is the </a:t>
            </a:r>
            <a:r>
              <a:rPr lang="en-US" b="1" dirty="0"/>
              <a:t>world's biggest exporter</a:t>
            </a:r>
            <a:r>
              <a:rPr lang="en-US" dirty="0"/>
              <a:t> of manufactured goods and services, and it is the biggest import market for over 100 countries.</a:t>
            </a:r>
          </a:p>
          <a:p>
            <a:pPr>
              <a:spcBef>
                <a:spcPts val="0"/>
              </a:spcBef>
              <a:spcAft>
                <a:spcPts val="600"/>
              </a:spcAft>
            </a:pPr>
            <a:r>
              <a:rPr lang="en-US" dirty="0"/>
              <a:t>It is also the world's largest single market area. Both European and international consumers and investors enjoy the many benefits of a </a:t>
            </a:r>
            <a:r>
              <a:rPr lang="en-US" b="1" dirty="0"/>
              <a:t>simplified system</a:t>
            </a:r>
            <a:r>
              <a:rPr lang="en-US" dirty="0"/>
              <a:t> – in an area where people, goods, services and money can move freely.</a:t>
            </a:r>
          </a:p>
          <a:p>
            <a:pPr defTabSz="914345">
              <a:spcBef>
                <a:spcPts val="0"/>
              </a:spcBef>
              <a:spcAft>
                <a:spcPts val="600"/>
              </a:spcAft>
              <a:defRPr/>
            </a:pPr>
            <a:r>
              <a:rPr lang="en-US" u="sng" dirty="0"/>
              <a:t>Building a fair and open playing field</a:t>
            </a:r>
            <a:endParaRPr lang="en-US" dirty="0"/>
          </a:p>
          <a:p>
            <a:pPr>
              <a:spcBef>
                <a:spcPts val="0"/>
              </a:spcBef>
              <a:spcAft>
                <a:spcPts val="600"/>
              </a:spcAft>
            </a:pPr>
            <a:r>
              <a:rPr lang="en-US" dirty="0"/>
              <a:t>The EU negotiates agreements through its world-wide network of trade relations. It engages with a huge range of partners, mostly through </a:t>
            </a:r>
            <a:r>
              <a:rPr lang="en-US" b="1" dirty="0"/>
              <a:t>free trade agreements</a:t>
            </a:r>
            <a:r>
              <a:rPr lang="en-US" dirty="0"/>
              <a:t>.</a:t>
            </a:r>
          </a:p>
          <a:p>
            <a:pPr>
              <a:spcBef>
                <a:spcPts val="0"/>
              </a:spcBef>
              <a:spcAft>
                <a:spcPts val="600"/>
              </a:spcAft>
            </a:pPr>
            <a:r>
              <a:rPr lang="en-US" dirty="0"/>
              <a:t>These partnerships seek to create growth and jobs for Europeans by opening new markets with the rest of the world. Transatlantic markets, for example, represent transactions worth around 2 billion euros every day.</a:t>
            </a:r>
          </a:p>
          <a:p>
            <a:pPr>
              <a:spcBef>
                <a:spcPts val="0"/>
              </a:spcBef>
              <a:spcAft>
                <a:spcPts val="600"/>
              </a:spcAft>
            </a:pPr>
            <a:endParaRPr lang="en-US" dirty="0"/>
          </a:p>
          <a:p>
            <a:pPr>
              <a:spcBef>
                <a:spcPts val="0"/>
              </a:spcBef>
              <a:spcAft>
                <a:spcPts val="600"/>
              </a:spcAft>
            </a:pPr>
            <a:r>
              <a:rPr lang="en-US" dirty="0"/>
              <a:t>EU trade policy also aims to reduce child and forced </a:t>
            </a:r>
            <a:r>
              <a:rPr lang="en-US" dirty="0" err="1"/>
              <a:t>labour</a:t>
            </a:r>
            <a:r>
              <a:rPr lang="en-US" dirty="0"/>
              <a:t>, environmental destruction and price volatility. Schemes which ensure </a:t>
            </a:r>
            <a:r>
              <a:rPr lang="en-US" b="1" dirty="0"/>
              <a:t>transparency and traceability</a:t>
            </a:r>
            <a:r>
              <a:rPr lang="en-US" dirty="0"/>
              <a:t> in supply chains are one example.</a:t>
            </a:r>
          </a:p>
          <a:p>
            <a:pPr>
              <a:spcBef>
                <a:spcPts val="0"/>
              </a:spcBef>
              <a:spcAft>
                <a:spcPts val="600"/>
              </a:spcAft>
            </a:pPr>
            <a:endParaRPr lang="en-US" dirty="0"/>
          </a:p>
          <a:p>
            <a:pPr>
              <a:spcBef>
                <a:spcPts val="0"/>
              </a:spcBef>
              <a:spcAft>
                <a:spcPts val="600"/>
              </a:spcAft>
            </a:pPr>
            <a:r>
              <a:rPr lang="en-US" dirty="0"/>
              <a:t>For the world's poorest countries, EU trade policy looks to combine </a:t>
            </a:r>
            <a:r>
              <a:rPr lang="en-US" b="1" dirty="0"/>
              <a:t>trade and development</a:t>
            </a:r>
            <a:r>
              <a:rPr lang="en-US" dirty="0"/>
              <a:t>. Allowing lower duties, supporting small export businesses, and advising on improvements to governance are just some of the ways trade and development can work hand in hand to ensure the neediest benefit from trade-led growth.</a:t>
            </a:r>
          </a:p>
          <a:p>
            <a:pPr>
              <a:spcBef>
                <a:spcPts val="0"/>
              </a:spcBef>
              <a:spcAft>
                <a:spcPts val="600"/>
              </a:spcAft>
            </a:pPr>
            <a:endParaRPr lang="de-DE" dirty="0" smtClean="0"/>
          </a:p>
          <a:p>
            <a:pPr>
              <a:spcBef>
                <a:spcPts val="0"/>
              </a:spcBef>
              <a:spcAft>
                <a:spcPts val="600"/>
              </a:spcAft>
            </a:pPr>
            <a:r>
              <a:rPr lang="de-DE" b="1" u="sng" dirty="0" err="1" smtClean="0"/>
              <a:t>Competition</a:t>
            </a:r>
            <a:r>
              <a:rPr lang="de-DE" b="1" u="sng" dirty="0" smtClean="0"/>
              <a:t>:</a:t>
            </a:r>
          </a:p>
          <a:p>
            <a:pPr>
              <a:spcBef>
                <a:spcPts val="0"/>
              </a:spcBef>
              <a:spcAft>
                <a:spcPts val="600"/>
              </a:spcAft>
            </a:pPr>
            <a:endParaRPr lang="de-DE" b="1" u="sng" dirty="0" smtClean="0"/>
          </a:p>
          <a:p>
            <a:pPr>
              <a:spcBef>
                <a:spcPts val="0"/>
              </a:spcBef>
              <a:spcAft>
                <a:spcPts val="600"/>
              </a:spcAft>
            </a:pPr>
            <a:r>
              <a:rPr lang="en-US" dirty="0" smtClean="0"/>
              <a:t>The EU's rules on competition are designed to ensure fair and equal conditions for businesses, while leaving space for innovation, unified standards, and the development of small businesses.</a:t>
            </a:r>
          </a:p>
          <a:p>
            <a:pPr>
              <a:spcBef>
                <a:spcPts val="0"/>
              </a:spcBef>
              <a:spcAft>
                <a:spcPts val="600"/>
              </a:spcAft>
            </a:pPr>
            <a:endParaRPr lang="en-US" dirty="0" smtClean="0"/>
          </a:p>
          <a:p>
            <a:pPr>
              <a:spcBef>
                <a:spcPts val="0"/>
              </a:spcBef>
              <a:spcAft>
                <a:spcPts val="600"/>
              </a:spcAft>
            </a:pPr>
            <a:r>
              <a:rPr lang="en-US" dirty="0" smtClean="0"/>
              <a:t>Under EU rules, businesses cannot:</a:t>
            </a:r>
          </a:p>
          <a:p>
            <a:pPr>
              <a:spcBef>
                <a:spcPts val="0"/>
              </a:spcBef>
              <a:spcAft>
                <a:spcPts val="600"/>
              </a:spcAft>
            </a:pPr>
            <a:endParaRPr lang="en-US" dirty="0" smtClean="0"/>
          </a:p>
          <a:p>
            <a:pPr marL="169280" indent="-169280">
              <a:spcBef>
                <a:spcPts val="0"/>
              </a:spcBef>
              <a:spcAft>
                <a:spcPts val="600"/>
              </a:spcAft>
              <a:buFont typeface="Arial" panose="020B0604020202020204" pitchFamily="34" charset="0"/>
              <a:buChar char="•"/>
            </a:pPr>
            <a:r>
              <a:rPr lang="en-US" b="1" dirty="0" smtClean="0"/>
              <a:t>fix prices</a:t>
            </a:r>
            <a:r>
              <a:rPr lang="en-US" dirty="0" smtClean="0"/>
              <a:t> or carve up markets amongst themselves</a:t>
            </a:r>
          </a:p>
          <a:p>
            <a:pPr marL="169280" indent="-169280">
              <a:spcBef>
                <a:spcPts val="0"/>
              </a:spcBef>
              <a:spcAft>
                <a:spcPts val="600"/>
              </a:spcAft>
              <a:buFont typeface="Arial" panose="020B0604020202020204" pitchFamily="34" charset="0"/>
              <a:buChar char="•"/>
            </a:pPr>
            <a:r>
              <a:rPr lang="en-US" b="1" dirty="0" smtClean="0"/>
              <a:t>abuse a dominant position</a:t>
            </a:r>
            <a:r>
              <a:rPr lang="en-US" dirty="0" smtClean="0"/>
              <a:t> in a particular market to squeeze out smaller competitors</a:t>
            </a:r>
          </a:p>
          <a:p>
            <a:pPr marL="169280" indent="-169280">
              <a:spcBef>
                <a:spcPts val="0"/>
              </a:spcBef>
              <a:spcAft>
                <a:spcPts val="600"/>
              </a:spcAft>
              <a:buFont typeface="Arial" panose="020B0604020202020204" pitchFamily="34" charset="0"/>
              <a:buChar char="•"/>
            </a:pPr>
            <a:r>
              <a:rPr lang="en-US" b="1" dirty="0" smtClean="0"/>
              <a:t>merge</a:t>
            </a:r>
            <a:r>
              <a:rPr lang="en-US" dirty="0" smtClean="0"/>
              <a:t> –if doing so would put them in a </a:t>
            </a:r>
            <a:r>
              <a:rPr lang="en-US" b="1" dirty="0" smtClean="0"/>
              <a:t>position to control the market</a:t>
            </a:r>
            <a:r>
              <a:rPr lang="en-US" dirty="0" smtClean="0"/>
              <a:t>.</a:t>
            </a:r>
          </a:p>
          <a:p>
            <a:pPr>
              <a:spcBef>
                <a:spcPts val="0"/>
              </a:spcBef>
              <a:spcAft>
                <a:spcPts val="600"/>
              </a:spcAft>
            </a:pPr>
            <a:endParaRPr lang="en-US" dirty="0" smtClean="0"/>
          </a:p>
          <a:p>
            <a:pPr>
              <a:spcBef>
                <a:spcPts val="0"/>
              </a:spcBef>
              <a:spcAft>
                <a:spcPts val="600"/>
              </a:spcAft>
            </a:pPr>
            <a:r>
              <a:rPr lang="en-US" dirty="0" smtClean="0"/>
              <a:t>In practice this rule only prevents a small number of mergers going ahead. Larger companies that do a lot of business in the EU cannot merge without prior approval from the European Commission – even if they are based outside the EU.</a:t>
            </a:r>
          </a:p>
          <a:p>
            <a:pPr>
              <a:spcBef>
                <a:spcPts val="0"/>
              </a:spcBef>
              <a:spcAft>
                <a:spcPts val="600"/>
              </a:spcAft>
            </a:pPr>
            <a:endParaRPr lang="de-DE" dirty="0" smtClean="0"/>
          </a:p>
          <a:p>
            <a:pPr>
              <a:spcBef>
                <a:spcPts val="0"/>
              </a:spcBef>
              <a:spcAft>
                <a:spcPts val="600"/>
              </a:spcAft>
            </a:pPr>
            <a:r>
              <a:rPr lang="en-US" u="sng" dirty="0"/>
              <a:t>Protection for small firms</a:t>
            </a:r>
          </a:p>
          <a:p>
            <a:pPr>
              <a:spcBef>
                <a:spcPts val="0"/>
              </a:spcBef>
              <a:spcAft>
                <a:spcPts val="600"/>
              </a:spcAft>
            </a:pPr>
            <a:endParaRPr lang="en-US" u="sng" dirty="0"/>
          </a:p>
          <a:p>
            <a:pPr>
              <a:spcBef>
                <a:spcPts val="0"/>
              </a:spcBef>
              <a:spcAft>
                <a:spcPts val="600"/>
              </a:spcAft>
            </a:pPr>
            <a:r>
              <a:rPr lang="en-US" dirty="0"/>
              <a:t>Large firms are barred from using their bargaining power to impose conditions that would make it difficult for their suppliers or customers to do business with their competitors. The Commission can (and does) fine companies for this practice, because it leads to higher prices and/or less choice for consumers.</a:t>
            </a:r>
          </a:p>
          <a:p>
            <a:pPr>
              <a:spcBef>
                <a:spcPts val="0"/>
              </a:spcBef>
              <a:spcAft>
                <a:spcPts val="600"/>
              </a:spcAft>
            </a:pPr>
            <a:endParaRPr lang="en-US" dirty="0"/>
          </a:p>
          <a:p>
            <a:pPr>
              <a:spcBef>
                <a:spcPts val="0"/>
              </a:spcBef>
              <a:spcAft>
                <a:spcPts val="600"/>
              </a:spcAft>
            </a:pPr>
            <a:r>
              <a:rPr lang="en-US" dirty="0"/>
              <a:t>EU investigations into anti-competitive practices cover not only goods but also professions (doctors, lawyers, etc.) and services – including financial services, such as retail banking and credit cards.</a:t>
            </a:r>
          </a:p>
          <a:p>
            <a:pPr>
              <a:spcBef>
                <a:spcPts val="0"/>
              </a:spcBef>
              <a:spcAft>
                <a:spcPts val="600"/>
              </a:spcAft>
            </a:pPr>
            <a:endParaRPr lang="en-US" dirty="0"/>
          </a:p>
          <a:p>
            <a:pPr>
              <a:spcBef>
                <a:spcPts val="0"/>
              </a:spcBef>
              <a:spcAft>
                <a:spcPts val="600"/>
              </a:spcAft>
            </a:pPr>
            <a:r>
              <a:rPr lang="en-US" u="sng" dirty="0"/>
              <a:t>No props for lame duck companies</a:t>
            </a:r>
          </a:p>
          <a:p>
            <a:pPr>
              <a:spcBef>
                <a:spcPts val="0"/>
              </a:spcBef>
              <a:spcAft>
                <a:spcPts val="600"/>
              </a:spcAft>
            </a:pPr>
            <a:endParaRPr lang="en-US" u="sng" dirty="0"/>
          </a:p>
          <a:p>
            <a:pPr>
              <a:spcBef>
                <a:spcPts val="0"/>
              </a:spcBef>
              <a:spcAft>
                <a:spcPts val="600"/>
              </a:spcAft>
            </a:pPr>
            <a:r>
              <a:rPr lang="en-US" dirty="0"/>
              <a:t>The Commission also monitors how much assistance EU governments give to businesses (‘state aid’), for example:</a:t>
            </a:r>
          </a:p>
          <a:p>
            <a:pPr>
              <a:spcBef>
                <a:spcPts val="0"/>
              </a:spcBef>
              <a:spcAft>
                <a:spcPts val="600"/>
              </a:spcAft>
            </a:pPr>
            <a:endParaRPr lang="en-US" dirty="0"/>
          </a:p>
          <a:p>
            <a:pPr marL="171439" indent="-171439">
              <a:spcBef>
                <a:spcPts val="0"/>
              </a:spcBef>
              <a:spcAft>
                <a:spcPts val="600"/>
              </a:spcAft>
              <a:buFont typeface="Arial" panose="020B0604020202020204" pitchFamily="34" charset="0"/>
              <a:buChar char="•"/>
            </a:pPr>
            <a:r>
              <a:rPr lang="en-US" dirty="0"/>
              <a:t>loans and grants</a:t>
            </a:r>
          </a:p>
          <a:p>
            <a:pPr marL="171439" indent="-171439">
              <a:spcBef>
                <a:spcPts val="0"/>
              </a:spcBef>
              <a:spcAft>
                <a:spcPts val="600"/>
              </a:spcAft>
              <a:buFont typeface="Arial" panose="020B0604020202020204" pitchFamily="34" charset="0"/>
              <a:buChar char="•"/>
            </a:pPr>
            <a:r>
              <a:rPr lang="en-US" dirty="0"/>
              <a:t>tax breaks</a:t>
            </a:r>
          </a:p>
          <a:p>
            <a:pPr marL="171439" indent="-171439">
              <a:spcBef>
                <a:spcPts val="0"/>
              </a:spcBef>
              <a:spcAft>
                <a:spcPts val="600"/>
              </a:spcAft>
              <a:buFont typeface="Arial" panose="020B0604020202020204" pitchFamily="34" charset="0"/>
              <a:buChar char="•"/>
            </a:pPr>
            <a:r>
              <a:rPr lang="en-US" dirty="0"/>
              <a:t>goods and services provided at preferential rates</a:t>
            </a:r>
          </a:p>
          <a:p>
            <a:pPr marL="171439" indent="-171439">
              <a:spcBef>
                <a:spcPts val="0"/>
              </a:spcBef>
              <a:spcAft>
                <a:spcPts val="600"/>
              </a:spcAft>
              <a:buFont typeface="Arial" panose="020B0604020202020204" pitchFamily="34" charset="0"/>
              <a:buChar char="•"/>
            </a:pPr>
            <a:r>
              <a:rPr lang="en-US" dirty="0"/>
              <a:t>government guarantees which enhance the credit rating of a company compared to its competitors.</a:t>
            </a:r>
          </a:p>
          <a:p>
            <a:pPr>
              <a:spcBef>
                <a:spcPts val="0"/>
              </a:spcBef>
              <a:spcAft>
                <a:spcPts val="600"/>
              </a:spcAft>
            </a:pPr>
            <a:endParaRPr lang="en-US" dirty="0"/>
          </a:p>
          <a:p>
            <a:pPr>
              <a:spcBef>
                <a:spcPts val="0"/>
              </a:spcBef>
              <a:spcAft>
                <a:spcPts val="600"/>
              </a:spcAft>
            </a:pPr>
            <a:r>
              <a:rPr lang="en-US" dirty="0"/>
              <a:t>The risk with such assistance is that it may </a:t>
            </a:r>
            <a:r>
              <a:rPr lang="en-US" dirty="0" err="1"/>
              <a:t>favour</a:t>
            </a:r>
            <a:r>
              <a:rPr lang="en-US" dirty="0"/>
              <a:t> well-connected vested interests, at the expense of those who compete on their own merits – with the bill footed by the taxpayer. Reining in such undeserved subsidies is a cheap and effective way to make Europe fairer and promote economic growth.</a:t>
            </a:r>
          </a:p>
          <a:p>
            <a:pPr>
              <a:spcBef>
                <a:spcPts val="0"/>
              </a:spcBef>
              <a:spcAft>
                <a:spcPts val="600"/>
              </a:spcAft>
            </a:pPr>
            <a:endParaRPr lang="en-US" dirty="0"/>
          </a:p>
          <a:p>
            <a:pPr>
              <a:spcBef>
                <a:spcPts val="0"/>
              </a:spcBef>
              <a:spcAft>
                <a:spcPts val="600"/>
              </a:spcAft>
            </a:pPr>
            <a:r>
              <a:rPr lang="en-US" u="sng" dirty="0"/>
              <a:t>Flexible rules</a:t>
            </a:r>
          </a:p>
          <a:p>
            <a:pPr>
              <a:spcBef>
                <a:spcPts val="0"/>
              </a:spcBef>
              <a:spcAft>
                <a:spcPts val="600"/>
              </a:spcAft>
            </a:pPr>
            <a:endParaRPr lang="en-US" u="sng" dirty="0"/>
          </a:p>
          <a:p>
            <a:pPr>
              <a:spcBef>
                <a:spcPts val="0"/>
              </a:spcBef>
              <a:spcAft>
                <a:spcPts val="600"/>
              </a:spcAft>
            </a:pPr>
            <a:r>
              <a:rPr lang="en-US" dirty="0"/>
              <a:t>These rules are applied with common sense and flexibility. The main consideration is whether consumers will benefit or other businesses will be harmed. For example, governments are allowed to help firms in difficulty – or new ventures – if they have a real chance of eventually being profitable, and so saving, even creating, jobs. What is not allowed is help for ailing businesses that have no hope of being viable.</a:t>
            </a:r>
          </a:p>
          <a:p>
            <a:pPr>
              <a:spcBef>
                <a:spcPts val="0"/>
              </a:spcBef>
              <a:spcAft>
                <a:spcPts val="600"/>
              </a:spcAft>
            </a:pPr>
            <a:endParaRPr lang="en-US" dirty="0"/>
          </a:p>
          <a:p>
            <a:pPr>
              <a:spcBef>
                <a:spcPts val="0"/>
              </a:spcBef>
              <a:spcAft>
                <a:spcPts val="600"/>
              </a:spcAft>
            </a:pPr>
            <a:r>
              <a:rPr lang="en-US" dirty="0"/>
              <a:t>Other exceptions to the general rules include:</a:t>
            </a:r>
          </a:p>
          <a:p>
            <a:pPr marL="171439" indent="-171439">
              <a:spcBef>
                <a:spcPts val="0"/>
              </a:spcBef>
              <a:spcAft>
                <a:spcPts val="600"/>
              </a:spcAft>
              <a:buFont typeface="Arial" panose="020B0604020202020204" pitchFamily="34" charset="0"/>
              <a:buChar char="•"/>
            </a:pPr>
            <a:r>
              <a:rPr lang="en-US" dirty="0"/>
              <a:t>companies working together on a single technical standard for the market as a whole</a:t>
            </a:r>
          </a:p>
          <a:p>
            <a:pPr marL="171439" indent="-171439">
              <a:spcBef>
                <a:spcPts val="0"/>
              </a:spcBef>
              <a:spcAft>
                <a:spcPts val="600"/>
              </a:spcAft>
              <a:buFont typeface="Arial" panose="020B0604020202020204" pitchFamily="34" charset="0"/>
              <a:buChar char="•"/>
            </a:pPr>
            <a:r>
              <a:rPr lang="en-US" dirty="0"/>
              <a:t>smaller companies cooperating, so they can compete better with larger ones</a:t>
            </a:r>
          </a:p>
          <a:p>
            <a:pPr marL="171439" indent="-171439">
              <a:spcBef>
                <a:spcPts val="0"/>
              </a:spcBef>
              <a:spcAft>
                <a:spcPts val="600"/>
              </a:spcAft>
              <a:buFont typeface="Arial" panose="020B0604020202020204" pitchFamily="34" charset="0"/>
              <a:buChar char="•"/>
            </a:pPr>
            <a:r>
              <a:rPr lang="en-US" dirty="0"/>
              <a:t>research and innovation initiatives</a:t>
            </a:r>
          </a:p>
          <a:p>
            <a:pPr marL="171439" indent="-171439">
              <a:spcBef>
                <a:spcPts val="0"/>
              </a:spcBef>
              <a:spcAft>
                <a:spcPts val="600"/>
              </a:spcAft>
              <a:buFont typeface="Arial" panose="020B0604020202020204" pitchFamily="34" charset="0"/>
              <a:buChar char="•"/>
            </a:pPr>
            <a:r>
              <a:rPr lang="en-US" dirty="0"/>
              <a:t>regional development projects</a:t>
            </a:r>
          </a:p>
          <a:p>
            <a:pPr>
              <a:spcBef>
                <a:spcPts val="0"/>
              </a:spcBef>
              <a:spcAft>
                <a:spcPts val="600"/>
              </a:spcAft>
            </a:pPr>
            <a:endParaRPr lang="en-US" u="sng" dirty="0"/>
          </a:p>
          <a:p>
            <a:pPr>
              <a:spcBef>
                <a:spcPts val="0"/>
              </a:spcBef>
              <a:spcAft>
                <a:spcPts val="600"/>
              </a:spcAft>
            </a:pPr>
            <a:endParaRPr lang="en-US" dirty="0"/>
          </a:p>
          <a:p>
            <a:pPr>
              <a:spcBef>
                <a:spcPts val="0"/>
              </a:spcBef>
              <a:spcAft>
                <a:spcPts val="600"/>
              </a:spcAft>
            </a:pPr>
            <a:r>
              <a:rPr lang="en-US" u="sng" dirty="0"/>
              <a:t>Checks and balances</a:t>
            </a:r>
          </a:p>
          <a:p>
            <a:pPr>
              <a:spcBef>
                <a:spcPts val="0"/>
              </a:spcBef>
              <a:spcAft>
                <a:spcPts val="600"/>
              </a:spcAft>
            </a:pPr>
            <a:r>
              <a:rPr lang="en-US" dirty="0"/>
              <a:t>The Commission's extensive powers to investigate and halt violations of EU competition rules are subject to a number of internal checks and balances, as well as full judicial review by the </a:t>
            </a:r>
            <a:r>
              <a:rPr lang="en-US" u="sng" dirty="0">
                <a:hlinkClick r:id="rId3" tooltip="European Courts"/>
              </a:rPr>
              <a:t>European Courts</a:t>
            </a:r>
            <a:r>
              <a:rPr lang="en-US" dirty="0"/>
              <a:t>. Companies and EU governments regularly lodge appeals against Commission decisions, which are sometimes successful.</a:t>
            </a:r>
          </a:p>
          <a:p>
            <a:endParaRPr lang="de-DE" dirty="0"/>
          </a:p>
        </p:txBody>
      </p:sp>
      <p:sp>
        <p:nvSpPr>
          <p:cNvPr id="4" name="Slide Number Placeholder 3"/>
          <p:cNvSpPr>
            <a:spLocks noGrp="1"/>
          </p:cNvSpPr>
          <p:nvPr>
            <p:ph type="sldNum" sz="quarter" idx="10"/>
          </p:nvPr>
        </p:nvSpPr>
        <p:spPr/>
        <p:txBody>
          <a:bodyPr/>
          <a:lstStyle/>
          <a:p>
            <a:fld id="{4F6AF308-FE3F-4D0C-B934-B1F7D69B0793}"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1659413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0">
              <a:defRPr/>
            </a:pPr>
            <a:r>
              <a:rPr lang="de-DE" b="1" u="sng" dirty="0" smtClean="0"/>
              <a:t>EU </a:t>
            </a:r>
            <a:r>
              <a:rPr lang="de-DE" b="1" u="sng" dirty="0" err="1" smtClean="0"/>
              <a:t>treaties</a:t>
            </a:r>
            <a:endParaRPr lang="de-DE" b="1" u="sng" dirty="0" smtClean="0"/>
          </a:p>
          <a:p>
            <a:endParaRPr lang="en-US" dirty="0" smtClean="0"/>
          </a:p>
          <a:p>
            <a:r>
              <a:rPr lang="en-US" dirty="0" smtClean="0"/>
              <a:t>The European Union is based on the </a:t>
            </a:r>
            <a:r>
              <a:rPr lang="en-US" b="1" dirty="0" smtClean="0"/>
              <a:t>rule of law</a:t>
            </a:r>
            <a:r>
              <a:rPr lang="en-US" dirty="0" smtClean="0"/>
              <a:t>. This means that every action taken by the EU is founded on treaties that have been approved voluntarily and democratically by all EU member countries. For example, if a policy area is not cited in a treaty, the Commission cannot propose a law in that area.</a:t>
            </a:r>
          </a:p>
          <a:p>
            <a:endParaRPr lang="en-US" dirty="0" smtClean="0"/>
          </a:p>
          <a:p>
            <a:r>
              <a:rPr lang="en-US" dirty="0" smtClean="0"/>
              <a:t>A </a:t>
            </a:r>
            <a:r>
              <a:rPr lang="en-US" b="1" dirty="0" smtClean="0"/>
              <a:t>treaty</a:t>
            </a:r>
            <a:r>
              <a:rPr lang="en-US" dirty="0" smtClean="0"/>
              <a:t> is a </a:t>
            </a:r>
            <a:r>
              <a:rPr lang="en-US" b="1" dirty="0" smtClean="0"/>
              <a:t>binding agreement </a:t>
            </a:r>
            <a:r>
              <a:rPr lang="en-US" dirty="0" smtClean="0"/>
              <a:t>between </a:t>
            </a:r>
            <a:r>
              <a:rPr lang="en-US" b="1" dirty="0" smtClean="0"/>
              <a:t>EU member countries</a:t>
            </a:r>
            <a:r>
              <a:rPr lang="en-US" dirty="0" smtClean="0"/>
              <a:t>. It sets out </a:t>
            </a:r>
            <a:r>
              <a:rPr lang="en-US" b="1" dirty="0" smtClean="0"/>
              <a:t>EU objectives</a:t>
            </a:r>
            <a:r>
              <a:rPr lang="en-US" dirty="0" smtClean="0"/>
              <a:t>, </a:t>
            </a:r>
            <a:r>
              <a:rPr lang="en-US" b="1" dirty="0" smtClean="0"/>
              <a:t>rules for EU institutions</a:t>
            </a:r>
            <a:r>
              <a:rPr lang="en-US" dirty="0" smtClean="0"/>
              <a:t>, how decisions are made and the relationship between the EU and its member countries.</a:t>
            </a:r>
          </a:p>
          <a:p>
            <a:r>
              <a:rPr lang="en-US" dirty="0" smtClean="0"/>
              <a:t>Treaties are amended to make the EU more efficient and transparent, to prepare for new member countries and to introduce new areas of cooperation – such as the single currency.</a:t>
            </a:r>
          </a:p>
          <a:p>
            <a:r>
              <a:rPr lang="en-US" dirty="0" smtClean="0"/>
              <a:t>Under the treaties, EU institutions can adopt legislation, which the member countries then implement. </a:t>
            </a:r>
          </a:p>
          <a:p>
            <a:endParaRPr lang="en-US" dirty="0" smtClean="0"/>
          </a:p>
          <a:p>
            <a:r>
              <a:rPr lang="en-US" dirty="0" smtClean="0"/>
              <a:t>EU law is divided into 'primary' and 'secondary' legislation. The </a:t>
            </a:r>
            <a:r>
              <a:rPr lang="en-US" b="1" dirty="0" smtClean="0"/>
              <a:t>treaties (primary legislation) </a:t>
            </a:r>
            <a:r>
              <a:rPr lang="en-US" dirty="0" smtClean="0"/>
              <a:t>are the basis or ground rules for all EU action.</a:t>
            </a:r>
          </a:p>
          <a:p>
            <a:r>
              <a:rPr lang="en-US" b="1" dirty="0" smtClean="0"/>
              <a:t>Secondary legislation </a:t>
            </a:r>
            <a:r>
              <a:rPr lang="en-US" dirty="0" smtClean="0"/>
              <a:t>– which includes </a:t>
            </a:r>
            <a:r>
              <a:rPr lang="en-US" b="1" dirty="0" smtClean="0"/>
              <a:t>regulations</a:t>
            </a:r>
            <a:r>
              <a:rPr lang="en-US" dirty="0" smtClean="0"/>
              <a:t>, </a:t>
            </a:r>
            <a:r>
              <a:rPr lang="en-US" b="1" dirty="0" smtClean="0"/>
              <a:t>directives</a:t>
            </a:r>
            <a:r>
              <a:rPr lang="en-US" dirty="0" smtClean="0"/>
              <a:t> and </a:t>
            </a:r>
            <a:r>
              <a:rPr lang="en-US" b="1" dirty="0" smtClean="0"/>
              <a:t>decisions</a:t>
            </a:r>
            <a:r>
              <a:rPr lang="en-US" dirty="0" smtClean="0"/>
              <a:t> – are derived from the principles and objectives set out in the treaties.</a:t>
            </a:r>
          </a:p>
          <a:p>
            <a:endParaRPr lang="de-DE" dirty="0" smtClean="0"/>
          </a:p>
          <a:p>
            <a:r>
              <a:rPr lang="en-US" dirty="0" smtClean="0"/>
              <a:t>The aims set out in the EU treaties are achieved by several types of legal act. Some are binding, others are not. Some apply to all EU countries, others to just a few.</a:t>
            </a:r>
          </a:p>
          <a:p>
            <a:endParaRPr lang="en-US" dirty="0" smtClean="0"/>
          </a:p>
          <a:p>
            <a:r>
              <a:rPr lang="en-US" b="1" dirty="0" smtClean="0"/>
              <a:t>1) Regulations</a:t>
            </a:r>
          </a:p>
          <a:p>
            <a:r>
              <a:rPr lang="en-US" dirty="0" smtClean="0"/>
              <a:t>A "regulation" is a binding legislative act. It must be applied in its entirety across the EU. For example, when the EU wanted to make sure that there are </a:t>
            </a:r>
            <a:r>
              <a:rPr lang="en-US" u="sng" dirty="0" smtClean="0"/>
              <a:t>common safeguards on goods imported from outside the EU</a:t>
            </a:r>
            <a:r>
              <a:rPr lang="en-US" dirty="0" smtClean="0"/>
              <a:t>, the Council adopted a regulation.</a:t>
            </a:r>
          </a:p>
          <a:p>
            <a:endParaRPr lang="en-US" dirty="0" smtClean="0"/>
          </a:p>
          <a:p>
            <a:r>
              <a:rPr lang="en-US" b="1" dirty="0" smtClean="0"/>
              <a:t>2) Directives</a:t>
            </a:r>
          </a:p>
          <a:p>
            <a:r>
              <a:rPr lang="en-US" dirty="0" smtClean="0"/>
              <a:t>A "directive" is a legislative act that sets out a goal that all EU countries must achieve. However, it is up to the individual countries to devise their own laws on how to reach these goals. One example is the </a:t>
            </a:r>
            <a:r>
              <a:rPr lang="en-US" u="sng" dirty="0" smtClean="0"/>
              <a:t>EU consumer rights directive</a:t>
            </a:r>
            <a:r>
              <a:rPr lang="en-US" dirty="0" smtClean="0"/>
              <a:t>, which strengthens rights for consumers across the EU, for example by eliminating hidden charges and costs on the internet, and extending the period under which consumers can withdraw from a sales contract.</a:t>
            </a:r>
            <a:r>
              <a:rPr lang="en-US" baseline="0" dirty="0" smtClean="0"/>
              <a:t> </a:t>
            </a:r>
            <a:r>
              <a:rPr lang="en-US" dirty="0" smtClean="0"/>
              <a:t>The Commission assists member countries in correctly implementing all EU laws. It provides online information, implementation plans, guidance documents and </a:t>
            </a:r>
            <a:r>
              <a:rPr lang="en-US" dirty="0" err="1" smtClean="0"/>
              <a:t>organises</a:t>
            </a:r>
            <a:r>
              <a:rPr lang="en-US" dirty="0" smtClean="0"/>
              <a:t> expert‑group meetings.</a:t>
            </a:r>
          </a:p>
          <a:p>
            <a:endParaRPr lang="en-US" dirty="0" smtClean="0"/>
          </a:p>
          <a:p>
            <a:r>
              <a:rPr lang="en-US" b="1" dirty="0" smtClean="0"/>
              <a:t>3) Decisions</a:t>
            </a:r>
          </a:p>
          <a:p>
            <a:r>
              <a:rPr lang="en-US" dirty="0" smtClean="0"/>
              <a:t>A "decision" is binding on those to whom it is addressed (e.g. an EU country or an individual company) and is directly applicable. For example, the Commission issued a decision on the </a:t>
            </a:r>
            <a:r>
              <a:rPr lang="en-US" u="sng" dirty="0" smtClean="0"/>
              <a:t>EU participating in the work of various counter-terrorism </a:t>
            </a:r>
            <a:r>
              <a:rPr lang="en-US" u="sng" dirty="0" err="1" smtClean="0"/>
              <a:t>organisations</a:t>
            </a:r>
            <a:r>
              <a:rPr lang="en-US" dirty="0" smtClean="0"/>
              <a:t>. The decision related to these </a:t>
            </a:r>
            <a:r>
              <a:rPr lang="en-US" dirty="0" err="1" smtClean="0"/>
              <a:t>organisations</a:t>
            </a:r>
            <a:r>
              <a:rPr lang="en-US" dirty="0" smtClean="0"/>
              <a:t> only.</a:t>
            </a:r>
          </a:p>
          <a:p>
            <a:endParaRPr lang="en-US" dirty="0" smtClean="0"/>
          </a:p>
          <a:p>
            <a:pPr fontAlgn="base"/>
            <a:r>
              <a:rPr lang="en-US" dirty="0"/>
              <a:t>A decision is a binding legal act which may either be of general application or may have a specific addressee.</a:t>
            </a:r>
          </a:p>
          <a:p>
            <a:pPr fontAlgn="base"/>
            <a:endParaRPr lang="en-US" dirty="0"/>
          </a:p>
          <a:p>
            <a:pPr fontAlgn="base"/>
            <a:r>
              <a:rPr lang="en-US" dirty="0" smtClean="0"/>
              <a:t>For </a:t>
            </a:r>
            <a:r>
              <a:rPr lang="en-US" dirty="0"/>
              <a:t>example, when the Commission’s </a:t>
            </a:r>
            <a:r>
              <a:rPr lang="en-US" dirty="0">
                <a:hlinkClick r:id="rId3"/>
              </a:rPr>
              <a:t>decision</a:t>
            </a:r>
            <a:r>
              <a:rPr lang="en-US" dirty="0"/>
              <a:t> imposed a fine on software giant Microsoft for abuse of its dominant market position, the only company directly concerned was </a:t>
            </a:r>
            <a:r>
              <a:rPr lang="en-US" b="1" dirty="0"/>
              <a:t>Microsoft</a:t>
            </a:r>
            <a:r>
              <a:rPr lang="en-US" dirty="0"/>
              <a:t>.</a:t>
            </a:r>
          </a:p>
          <a:p>
            <a:endParaRPr lang="en-US" dirty="0" smtClean="0"/>
          </a:p>
          <a:p>
            <a:r>
              <a:rPr lang="en-US" dirty="0" smtClean="0"/>
              <a:t>The </a:t>
            </a:r>
            <a:r>
              <a:rPr lang="en-US" dirty="0"/>
              <a:t>2004 Microsoft Decision found that Microsoft had abused its dominant position in PC operating systems by withholding critical interoperability information from its competitors. This meant that providers of rival work group server operating systems were unable to compete effectively even though they were rated more highly by users than Microsoft's products on a range of parameters such as reliability, security and speed.</a:t>
            </a:r>
          </a:p>
          <a:p>
            <a:endParaRPr lang="en-US" dirty="0"/>
          </a:p>
          <a:p>
            <a:r>
              <a:rPr lang="en-US" dirty="0"/>
              <a:t>The General Court essentially upheld the Commission's main findings that Microsoft's pricing of interoperability information was not compliant with the 2004 Microsoft Decision, whilst reducing the penalty payment marginally from €899 million to </a:t>
            </a:r>
            <a:r>
              <a:rPr lang="en-US" b="1" dirty="0"/>
              <a:t>€860 million</a:t>
            </a:r>
            <a:r>
              <a:rPr lang="en-US" dirty="0"/>
              <a:t>.</a:t>
            </a:r>
            <a:endParaRPr lang="en-US" b="0" dirty="0" smtClean="0"/>
          </a:p>
          <a:p>
            <a:endParaRPr lang="en-US" dirty="0" smtClean="0"/>
          </a:p>
          <a:p>
            <a:r>
              <a:rPr lang="en-US" b="1" dirty="0" smtClean="0"/>
              <a:t>4) Recommendations</a:t>
            </a:r>
          </a:p>
          <a:p>
            <a:r>
              <a:rPr lang="en-US" dirty="0" smtClean="0"/>
              <a:t>A "recommendation" is not binding. A recommendation allows the institutions to make their views known and to suggest a line of action without imposing any legal obligation on those to whom it is addressed.</a:t>
            </a:r>
          </a:p>
          <a:p>
            <a:endParaRPr lang="en-US" dirty="0" smtClean="0"/>
          </a:p>
          <a:p>
            <a:r>
              <a:rPr lang="en-US" dirty="0"/>
              <a:t>The European Union has set up a yearly cycle of economic policy coordination called the </a:t>
            </a:r>
            <a:r>
              <a:rPr lang="en-US" b="1" dirty="0"/>
              <a:t>European Semester</a:t>
            </a:r>
            <a:r>
              <a:rPr lang="en-US" dirty="0"/>
              <a:t>. Each year, the Commission undertakes a detailed analysis of EU Member States' plans of budgetary, macroeconomic and structural reforms and provides them with country-specific recommendations for the next 12-18 months. These recommendations also contribute to the objectives of the EU's long-term strategy for jobs and growth, the </a:t>
            </a:r>
            <a:r>
              <a:rPr lang="en-US" u="sng" dirty="0"/>
              <a:t>Europe 2020 strategy</a:t>
            </a:r>
            <a:r>
              <a:rPr lang="en-US" dirty="0"/>
              <a:t>, which is implemented and monitored in the context of the European Semester.</a:t>
            </a:r>
            <a:endParaRPr lang="en-US" dirty="0" smtClean="0"/>
          </a:p>
          <a:p>
            <a:endParaRPr lang="en-US" dirty="0" smtClean="0"/>
          </a:p>
          <a:p>
            <a:r>
              <a:rPr lang="en-US" b="1" dirty="0" smtClean="0"/>
              <a:t>Applying EU law</a:t>
            </a:r>
          </a:p>
          <a:p>
            <a:r>
              <a:rPr lang="en-US" b="1" dirty="0" smtClean="0"/>
              <a:t>Regulations</a:t>
            </a:r>
            <a:r>
              <a:rPr lang="en-US" dirty="0" smtClean="0"/>
              <a:t> and </a:t>
            </a:r>
            <a:r>
              <a:rPr lang="en-US" b="1" dirty="0" smtClean="0"/>
              <a:t>decisions</a:t>
            </a:r>
            <a:r>
              <a:rPr lang="en-US" dirty="0" smtClean="0"/>
              <a:t> become automatically binding throughout the EU on the date they take effect. </a:t>
            </a:r>
            <a:r>
              <a:rPr lang="en-US" b="1" dirty="0" smtClean="0"/>
              <a:t>Directives</a:t>
            </a:r>
            <a:r>
              <a:rPr lang="en-US" dirty="0" smtClean="0"/>
              <a:t> must be incorporated into national law by EU countries. The Commission monitors whether EU laws are applied correctly and on time and takes action if not.</a:t>
            </a:r>
          </a:p>
          <a:p>
            <a:endParaRPr lang="de-DE" dirty="0" smtClean="0"/>
          </a:p>
          <a:p>
            <a:endParaRPr lang="en-GB" dirty="0"/>
          </a:p>
        </p:txBody>
      </p:sp>
      <p:sp>
        <p:nvSpPr>
          <p:cNvPr id="4" name="Slide Number Placeholder 3"/>
          <p:cNvSpPr>
            <a:spLocks noGrp="1"/>
          </p:cNvSpPr>
          <p:nvPr>
            <p:ph type="sldNum" sz="quarter" idx="10"/>
          </p:nvPr>
        </p:nvSpPr>
        <p:spPr/>
        <p:txBody>
          <a:bodyPr/>
          <a:lstStyle/>
          <a:p>
            <a:fld id="{4F6AF308-FE3F-4D0C-B934-B1F7D69B0793}"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179461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There is a possibility to show the video "The European Commission explained – functioning and tasks"</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168651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sng" dirty="0"/>
              <a:t>Initiating laws &amp; policies</a:t>
            </a:r>
          </a:p>
          <a:p>
            <a:endParaRPr lang="en-GB" sz="1000" b="1" u="sng" dirty="0"/>
          </a:p>
          <a:p>
            <a:r>
              <a:rPr lang="en-GB" sz="1000" dirty="0"/>
              <a:t>- The Commission has the </a:t>
            </a:r>
            <a:r>
              <a:rPr lang="en-GB" sz="1000" b="1" dirty="0"/>
              <a:t>right to</a:t>
            </a:r>
            <a:r>
              <a:rPr lang="en-GB" sz="1000" dirty="0"/>
              <a:t> </a:t>
            </a:r>
            <a:r>
              <a:rPr lang="en-GB" sz="1000" b="1" i="1" dirty="0"/>
              <a:t>propose</a:t>
            </a:r>
            <a:r>
              <a:rPr lang="en-GB" sz="1000" b="1" dirty="0"/>
              <a:t> </a:t>
            </a:r>
            <a:r>
              <a:rPr lang="en-GB" sz="1000" dirty="0"/>
              <a:t>new laws and policies</a:t>
            </a:r>
            <a:r>
              <a:rPr lang="en-GB" sz="1000" b="1" dirty="0"/>
              <a:t> </a:t>
            </a:r>
            <a:r>
              <a:rPr lang="en-GB" sz="1000" dirty="0"/>
              <a:t>on the matters contained in the treaties.</a:t>
            </a:r>
          </a:p>
          <a:p>
            <a:r>
              <a:rPr lang="en-GB" sz="1000" dirty="0"/>
              <a:t>- It can also be </a:t>
            </a:r>
            <a:r>
              <a:rPr lang="en-GB" sz="1000" b="1" i="1" dirty="0"/>
              <a:t>asked</a:t>
            </a:r>
            <a:r>
              <a:rPr lang="en-GB" sz="1000" b="1" dirty="0"/>
              <a:t>  to make a proposal</a:t>
            </a:r>
            <a:r>
              <a:rPr lang="en-GB" sz="1000" dirty="0"/>
              <a:t> – by the Council, the European Parliament, EU citizens, the European Investment Bank, European Central Bank and EU governments.</a:t>
            </a:r>
          </a:p>
          <a:p>
            <a:endParaRPr lang="en-GB" sz="1000" b="1" u="sng" dirty="0"/>
          </a:p>
          <a:p>
            <a:pPr defTabSz="914290">
              <a:defRPr/>
            </a:pPr>
            <a:r>
              <a:rPr lang="en-US" sz="1000" b="1" dirty="0"/>
              <a:t>How EU decisions are made</a:t>
            </a:r>
          </a:p>
          <a:p>
            <a:endParaRPr lang="de-DE" sz="1000" dirty="0"/>
          </a:p>
          <a:p>
            <a:r>
              <a:rPr lang="en-US" sz="1000" dirty="0"/>
              <a:t>The EU’s standard decision-making procedure is known as </a:t>
            </a:r>
            <a:r>
              <a:rPr lang="en-US" sz="1000" u="sng" dirty="0"/>
              <a:t>'Ordinary Legislative Procedure’</a:t>
            </a:r>
            <a:r>
              <a:rPr lang="en-US" sz="1000" dirty="0"/>
              <a:t> (ex "</a:t>
            </a:r>
            <a:r>
              <a:rPr lang="en-US" sz="1000" dirty="0" err="1"/>
              <a:t>codecision</a:t>
            </a:r>
            <a:r>
              <a:rPr lang="en-US" sz="1000" dirty="0"/>
              <a:t>"). This means that the directly elected European Parliament has to approve EU legislation together with the Council (the governments of the 28 EU countries).</a:t>
            </a:r>
          </a:p>
          <a:p>
            <a:endParaRPr lang="en-US" sz="1000" dirty="0"/>
          </a:p>
          <a:p>
            <a:endParaRPr lang="en-US" sz="1000" dirty="0"/>
          </a:p>
          <a:p>
            <a:r>
              <a:rPr lang="en-US" sz="1000" b="1" dirty="0"/>
              <a:t>Drafting EU law</a:t>
            </a:r>
          </a:p>
          <a:p>
            <a:r>
              <a:rPr lang="en-US" sz="1000" dirty="0"/>
              <a:t>Before the Commission proposes new initiatives it assesses the potential </a:t>
            </a:r>
            <a:r>
              <a:rPr lang="en-US" sz="1000" b="1" dirty="0"/>
              <a:t>economic</a:t>
            </a:r>
            <a:r>
              <a:rPr lang="en-US" sz="1000" dirty="0"/>
              <a:t>, </a:t>
            </a:r>
            <a:r>
              <a:rPr lang="en-US" sz="1000" b="1" dirty="0"/>
              <a:t>social</a:t>
            </a:r>
            <a:r>
              <a:rPr lang="en-US" sz="1000" dirty="0"/>
              <a:t> and </a:t>
            </a:r>
            <a:r>
              <a:rPr lang="en-US" sz="1000" b="1" dirty="0"/>
              <a:t>environmental</a:t>
            </a:r>
            <a:r>
              <a:rPr lang="en-US" sz="1000" dirty="0"/>
              <a:t> consequences that they may have. It does this by preparing </a:t>
            </a:r>
            <a:r>
              <a:rPr lang="en-US" sz="1000" u="sng" dirty="0"/>
              <a:t>'Impact assessments'</a:t>
            </a:r>
            <a:r>
              <a:rPr lang="en-US" sz="1000" dirty="0"/>
              <a:t> which set out the advantages and disadvantages of possible policy options.</a:t>
            </a:r>
          </a:p>
          <a:p>
            <a:endParaRPr lang="en-US" sz="1000" dirty="0"/>
          </a:p>
          <a:p>
            <a:r>
              <a:rPr lang="en-US" sz="1000" dirty="0"/>
              <a:t>The Commission also consults interested parties such as non-governmental </a:t>
            </a:r>
            <a:r>
              <a:rPr lang="en-US" sz="1000" dirty="0" err="1"/>
              <a:t>organisations</a:t>
            </a:r>
            <a:r>
              <a:rPr lang="en-US" sz="1000" dirty="0"/>
              <a:t>, local authorities and representatives of industry and civil society. Groups of experts give advice on technical issues. In this way, the Commission ensures that legislative proposals correspond to the needs of those most concerned and avoids unnecessary red tape.</a:t>
            </a:r>
          </a:p>
          <a:p>
            <a:r>
              <a:rPr lang="en-US" sz="1000" dirty="0"/>
              <a:t>Citizens, businesses and </a:t>
            </a:r>
            <a:r>
              <a:rPr lang="en-US" sz="1000" dirty="0" err="1"/>
              <a:t>organisations</a:t>
            </a:r>
            <a:r>
              <a:rPr lang="en-US" sz="1000" dirty="0"/>
              <a:t> can participate in the consultation procedure via the website </a:t>
            </a:r>
            <a:r>
              <a:rPr lang="en-US" sz="1000" u="sng" dirty="0"/>
              <a:t>Public consultations</a:t>
            </a:r>
            <a:r>
              <a:rPr lang="en-US" sz="1000" dirty="0"/>
              <a:t>.</a:t>
            </a:r>
          </a:p>
          <a:p>
            <a:r>
              <a:rPr lang="en-US" sz="1000" dirty="0"/>
              <a:t>National parliaments can formally express their reservations if they feel that it would be better to deal with an issue at national rather than EU level.</a:t>
            </a:r>
          </a:p>
          <a:p>
            <a:endParaRPr lang="en-US" sz="1000" dirty="0"/>
          </a:p>
          <a:p>
            <a:r>
              <a:rPr lang="en-US" sz="1000" b="1" dirty="0"/>
              <a:t>Review and adoption</a:t>
            </a:r>
          </a:p>
          <a:p>
            <a:r>
              <a:rPr lang="en-US" sz="1000" dirty="0"/>
              <a:t>The European Parliament and the Council review proposals by the Commission and propose amendments. If the Council and the Parliament cannot agree upon amendments, a second reading takes place.</a:t>
            </a:r>
          </a:p>
          <a:p>
            <a:r>
              <a:rPr lang="en-US" sz="1000" dirty="0"/>
              <a:t>In the second reading, the Parliament and Council can again propose amendments. Parliament has the power to block the proposed legislation if it cannot agree with the Council.</a:t>
            </a:r>
          </a:p>
          <a:p>
            <a:r>
              <a:rPr lang="en-US" sz="1000" dirty="0"/>
              <a:t>If the two institutions agree on amendments, the proposed legislation can be adopted. If they cannot agree, a </a:t>
            </a:r>
            <a:r>
              <a:rPr lang="en-US" sz="1000" u="sng" dirty="0"/>
              <a:t>conciliation committee</a:t>
            </a:r>
            <a:r>
              <a:rPr lang="en-US" sz="1000" dirty="0"/>
              <a:t> tries to find a solution. Both the Council and the Parliament can block the legislative proposal at this final reading.</a:t>
            </a:r>
          </a:p>
          <a:p>
            <a:endParaRPr lang="en-GB" sz="1000" b="1" u="sng" dirty="0"/>
          </a:p>
          <a:p>
            <a:r>
              <a:rPr lang="en-GB" sz="1000" b="1" u="sng" dirty="0"/>
              <a:t>Institutional triangle</a:t>
            </a:r>
          </a:p>
          <a:p>
            <a:endParaRPr lang="en-GB" sz="1000" b="1" dirty="0"/>
          </a:p>
          <a:p>
            <a:pPr lvl="0"/>
            <a:r>
              <a:rPr lang="en-GB" sz="1000" dirty="0"/>
              <a:t>- There are 3 institutions responsible for EU law-making :</a:t>
            </a:r>
          </a:p>
          <a:p>
            <a:pPr marL="451331" lvl="2" defTabSz="902663">
              <a:defRPr/>
            </a:pPr>
            <a:r>
              <a:rPr lang="en-GB" sz="1000" dirty="0"/>
              <a:t>- European Commission</a:t>
            </a:r>
          </a:p>
          <a:p>
            <a:pPr lvl="1"/>
            <a:r>
              <a:rPr lang="en-GB" sz="1000" dirty="0"/>
              <a:t>- European Parliament</a:t>
            </a:r>
          </a:p>
          <a:p>
            <a:pPr lvl="1"/>
            <a:r>
              <a:rPr lang="en-GB" sz="1000" dirty="0"/>
              <a:t>- Council of the European Union</a:t>
            </a:r>
          </a:p>
          <a:p>
            <a:endParaRPr lang="en-GB" sz="1000" dirty="0"/>
          </a:p>
          <a:p>
            <a:r>
              <a:rPr lang="en-GB" sz="1000" b="1" u="sng" dirty="0"/>
              <a:t>European Parliament</a:t>
            </a:r>
            <a:r>
              <a:rPr lang="en-GB" sz="1000" u="sng" dirty="0"/>
              <a:t> </a:t>
            </a:r>
          </a:p>
          <a:p>
            <a:endParaRPr lang="en-GB" sz="1000" dirty="0"/>
          </a:p>
          <a:p>
            <a:r>
              <a:rPr lang="en-GB" sz="1000" u="sng" dirty="0"/>
              <a:t>Tasks</a:t>
            </a:r>
            <a:r>
              <a:rPr lang="en-GB" sz="1000" dirty="0"/>
              <a:t>: 	</a:t>
            </a:r>
          </a:p>
          <a:p>
            <a:pPr marL="228532" indent="-228532">
              <a:buFontTx/>
              <a:buAutoNum type="arabicParenR"/>
            </a:pPr>
            <a:r>
              <a:rPr lang="en-GB" sz="1000" dirty="0"/>
              <a:t>Adopts and negotiates, jointly with the Council of the EU, proposals for legislation put forward by the Commission (</a:t>
            </a:r>
            <a:r>
              <a:rPr lang="en-GB" sz="1000" dirty="0" err="1"/>
              <a:t>codecision</a:t>
            </a:r>
            <a:r>
              <a:rPr lang="en-GB" sz="1000" dirty="0"/>
              <a:t>)</a:t>
            </a:r>
          </a:p>
          <a:p>
            <a:pPr marL="225665" indent="-225665">
              <a:buAutoNum type="arabicParenR" startAt="2"/>
            </a:pPr>
            <a:r>
              <a:rPr lang="en-GB" sz="1000" dirty="0"/>
              <a:t>Controls and approves, together with the Council of the EU, the EU budget</a:t>
            </a:r>
          </a:p>
          <a:p>
            <a:pPr marL="225665" indent="-225665">
              <a:buAutoNum type="arabicParenR" startAt="2"/>
            </a:pPr>
            <a:r>
              <a:rPr lang="en-GB" sz="1000" dirty="0"/>
              <a:t>Oversees the work of the Commission	</a:t>
            </a:r>
          </a:p>
          <a:p>
            <a:endParaRPr lang="en-GB" sz="1000" dirty="0"/>
          </a:p>
          <a:p>
            <a:pPr defTabSz="914125">
              <a:defRPr/>
            </a:pPr>
            <a:r>
              <a:rPr lang="en-GB" sz="1000" dirty="0"/>
              <a:t>-  Current term: 751 MEPs from 28 countries, elected for 5 years in May 2014.</a:t>
            </a:r>
          </a:p>
          <a:p>
            <a:endParaRPr lang="en-GB" sz="1000" dirty="0"/>
          </a:p>
          <a:p>
            <a:endParaRPr lang="en-GB" sz="1000" b="1" dirty="0"/>
          </a:p>
          <a:p>
            <a:r>
              <a:rPr lang="en-GB" sz="1000" b="1" u="sng" dirty="0"/>
              <a:t>Council of the European Union</a:t>
            </a:r>
            <a:r>
              <a:rPr lang="en-GB" sz="1000" u="sng" dirty="0"/>
              <a:t> </a:t>
            </a:r>
          </a:p>
          <a:p>
            <a:endParaRPr lang="en-GB" sz="1000" dirty="0"/>
          </a:p>
          <a:p>
            <a:r>
              <a:rPr lang="en-GB" sz="1000" u="sng" dirty="0"/>
              <a:t>Tasks:</a:t>
            </a:r>
          </a:p>
          <a:p>
            <a:pPr marL="228532" indent="-228532">
              <a:buFontTx/>
              <a:buAutoNum type="arabicParenR"/>
            </a:pPr>
            <a:r>
              <a:rPr lang="en-GB" sz="1000" dirty="0"/>
              <a:t>Adopts and negotiates, jointly with the European Parliament, proposals for legislation put forward by the Commission  (</a:t>
            </a:r>
            <a:r>
              <a:rPr lang="en-GB" sz="1000" dirty="0" err="1"/>
              <a:t>codecision</a:t>
            </a:r>
            <a:r>
              <a:rPr lang="en-GB" sz="1000" dirty="0"/>
              <a:t>)</a:t>
            </a:r>
          </a:p>
          <a:p>
            <a:pPr marL="228532" indent="-228532" defTabSz="902663">
              <a:buFontTx/>
              <a:buAutoNum type="arabicParenR"/>
              <a:defRPr/>
            </a:pPr>
            <a:r>
              <a:rPr lang="en-GB" sz="1000" dirty="0"/>
              <a:t>Adopts, jointly with the European Parliament, the EU budget</a:t>
            </a:r>
          </a:p>
          <a:p>
            <a:pPr marL="228532" indent="-228532">
              <a:buFontTx/>
              <a:buAutoNum type="arabicParenR"/>
            </a:pPr>
            <a:r>
              <a:rPr lang="en-GB" sz="1000" dirty="0"/>
              <a:t>Coordinates national policies</a:t>
            </a:r>
          </a:p>
          <a:p>
            <a:pPr marL="228532" indent="-228532">
              <a:buFontTx/>
              <a:buAutoNum type="arabicParenR"/>
            </a:pPr>
            <a:r>
              <a:rPr lang="en-GB" sz="1000" dirty="0"/>
              <a:t>Develops the EU's common foreign and security policy, on the basis of guidelines set by the European Council</a:t>
            </a:r>
          </a:p>
          <a:p>
            <a:pPr marL="451331" lvl="1"/>
            <a:r>
              <a:rPr lang="en-GB" sz="1000" dirty="0"/>
              <a:t>4.1) Ensures the unity, consistency and effectiveness, together with the </a:t>
            </a:r>
            <a:r>
              <a:rPr lang="en-GB" sz="1000" b="1" dirty="0"/>
              <a:t>High Representative</a:t>
            </a:r>
            <a:r>
              <a:rPr lang="en-GB" sz="1000" dirty="0"/>
              <a:t>, of the EU's foreign policy</a:t>
            </a:r>
          </a:p>
          <a:p>
            <a:pPr marL="228532" indent="-228532">
              <a:buFontTx/>
              <a:buAutoNum type="arabicParenR"/>
            </a:pPr>
            <a:r>
              <a:rPr lang="en-GB" sz="1000" dirty="0"/>
              <a:t>Concludes international agreements</a:t>
            </a:r>
          </a:p>
          <a:p>
            <a:pPr marL="171398" indent="-171398">
              <a:buFontTx/>
              <a:buChar char="-"/>
            </a:pPr>
            <a:endParaRPr lang="en-GB" sz="1000" dirty="0"/>
          </a:p>
          <a:p>
            <a:pPr lvl="0"/>
            <a:r>
              <a:rPr lang="en-GB" sz="1000" dirty="0"/>
              <a:t>- Consists of </a:t>
            </a:r>
            <a:r>
              <a:rPr lang="en-GB" sz="1000" b="1" dirty="0"/>
              <a:t>national ministers </a:t>
            </a:r>
            <a:r>
              <a:rPr lang="en-GB" sz="1000" dirty="0"/>
              <a:t>from each EU country</a:t>
            </a:r>
          </a:p>
          <a:p>
            <a:pPr lvl="0"/>
            <a:r>
              <a:rPr lang="en-GB" sz="1000" dirty="0"/>
              <a:t>- Its work is directed by a different EU member country every 6 months. The country doing this is said to hold the </a:t>
            </a:r>
            <a:r>
              <a:rPr lang="en-GB" sz="1000" b="1" dirty="0"/>
              <a:t>presidency</a:t>
            </a:r>
            <a:r>
              <a:rPr lang="en-GB" sz="1000" dirty="0"/>
              <a:t> of the Council</a:t>
            </a:r>
          </a:p>
          <a:p>
            <a:pPr lvl="0"/>
            <a:r>
              <a:rPr lang="en-GB" sz="1000" dirty="0"/>
              <a:t>- To make this task easier, this country is </a:t>
            </a:r>
            <a:r>
              <a:rPr lang="en-GB" sz="1000" b="1" dirty="0"/>
              <a:t>helped by the preceding and successor presidency holders</a:t>
            </a:r>
            <a:endParaRPr lang="en-GB" sz="1000" dirty="0"/>
          </a:p>
          <a:p>
            <a:pPr lvl="0"/>
            <a:r>
              <a:rPr lang="en-GB" sz="1000" dirty="0"/>
              <a:t>- This group of 3 countries (the </a:t>
            </a:r>
            <a:r>
              <a:rPr lang="en-GB" sz="1000" b="1" dirty="0"/>
              <a:t>'trio'</a:t>
            </a:r>
            <a:r>
              <a:rPr lang="en-GB" sz="1000" dirty="0"/>
              <a:t>) works together closely, coordinating</a:t>
            </a:r>
            <a:r>
              <a:rPr lang="en-GB" sz="1000" b="1" dirty="0"/>
              <a:t> longer-term goals</a:t>
            </a:r>
            <a:r>
              <a:rPr lang="en-GB" sz="1000" dirty="0"/>
              <a:t> and preparing a </a:t>
            </a:r>
            <a:r>
              <a:rPr lang="en-GB" sz="1000" b="1" dirty="0"/>
              <a:t>common  agenda </a:t>
            </a:r>
            <a:r>
              <a:rPr lang="en-GB" sz="1000" dirty="0"/>
              <a:t>of</a:t>
            </a:r>
            <a:r>
              <a:rPr lang="en-GB" sz="1000" b="1" dirty="0"/>
              <a:t> </a:t>
            </a:r>
            <a:r>
              <a:rPr lang="en-GB" sz="1000" dirty="0"/>
              <a:t>major issues to be addressed by the Council over an 18 month period.</a:t>
            </a:r>
          </a:p>
          <a:p>
            <a:r>
              <a:rPr lang="en-GB" sz="1000" dirty="0"/>
              <a:t> </a:t>
            </a:r>
            <a:endParaRPr lang="de-DE" sz="1000" dirty="0"/>
          </a:p>
          <a:p>
            <a:endParaRPr lang="en-US" sz="1000" b="1" dirty="0"/>
          </a:p>
          <a:p>
            <a:r>
              <a:rPr lang="en-US" sz="1000" b="1" dirty="0"/>
              <a:t>Committee of the Regions</a:t>
            </a:r>
          </a:p>
          <a:p>
            <a:pPr marL="169260" indent="-169260">
              <a:buFontTx/>
              <a:buChar char="-"/>
            </a:pPr>
            <a:r>
              <a:rPr lang="en-GB" sz="1000" dirty="0"/>
              <a:t>The Committee of the Regions (</a:t>
            </a:r>
            <a:r>
              <a:rPr lang="en-GB" sz="1000" dirty="0" err="1"/>
              <a:t>CoR</a:t>
            </a:r>
            <a:r>
              <a:rPr lang="en-GB" sz="1000" dirty="0"/>
              <a:t>) consists of </a:t>
            </a:r>
            <a:r>
              <a:rPr lang="en-GB" sz="1000" b="1" dirty="0"/>
              <a:t>representatives</a:t>
            </a:r>
            <a:r>
              <a:rPr lang="en-GB" sz="1000" dirty="0"/>
              <a:t> of regional and local government. </a:t>
            </a:r>
          </a:p>
          <a:p>
            <a:pPr marL="169260" indent="-169260">
              <a:buFontTx/>
              <a:buChar char="-"/>
            </a:pPr>
            <a:r>
              <a:rPr lang="en-GB" sz="1000" dirty="0"/>
              <a:t>They are proposed by the Member States and appointed by the Council for a 5‑year term. </a:t>
            </a:r>
          </a:p>
          <a:p>
            <a:pPr marL="169260" indent="-169260">
              <a:buFontTx/>
              <a:buChar char="-"/>
            </a:pPr>
            <a:r>
              <a:rPr lang="en-GB" sz="1000" dirty="0"/>
              <a:t>The Council and Commission must </a:t>
            </a:r>
            <a:r>
              <a:rPr lang="en-GB" sz="1000" b="1" dirty="0"/>
              <a:t>consult</a:t>
            </a:r>
            <a:r>
              <a:rPr lang="en-GB" sz="1000" dirty="0"/>
              <a:t> the </a:t>
            </a:r>
            <a:r>
              <a:rPr lang="en-GB" sz="1000" dirty="0" err="1"/>
              <a:t>CoR</a:t>
            </a:r>
            <a:r>
              <a:rPr lang="en-GB" sz="1000" dirty="0"/>
              <a:t> on matters of relevance to the regions, and it may also issue </a:t>
            </a:r>
            <a:r>
              <a:rPr lang="en-GB" sz="1000" b="1" dirty="0"/>
              <a:t>opinions</a:t>
            </a:r>
            <a:r>
              <a:rPr lang="en-GB" sz="1000" dirty="0"/>
              <a:t> on its own initiative. </a:t>
            </a:r>
          </a:p>
          <a:p>
            <a:endParaRPr lang="en-US" sz="1000" dirty="0"/>
          </a:p>
          <a:p>
            <a:r>
              <a:rPr lang="en-US" sz="1000" b="1" dirty="0"/>
              <a:t>European Economic and Social Committee</a:t>
            </a:r>
          </a:p>
          <a:p>
            <a:pPr marL="169260" indent="-169260">
              <a:buFontTx/>
              <a:buChar char="-"/>
            </a:pPr>
            <a:r>
              <a:rPr lang="en-GB" sz="1000" dirty="0"/>
              <a:t>The European Economic and Social Committee (EESC) is a </a:t>
            </a:r>
            <a:r>
              <a:rPr lang="en-GB" sz="1000" b="1" dirty="0"/>
              <a:t>consultative body</a:t>
            </a:r>
            <a:r>
              <a:rPr lang="en-GB" sz="1000" dirty="0"/>
              <a:t> that gives representatives of Europe's socio-occupational interest groups and others, a formal platform to express their points of views on EU issues.</a:t>
            </a:r>
          </a:p>
          <a:p>
            <a:pPr marL="169260" indent="-169260" defTabSz="902717" eaLnBrk="1" hangingPunct="1">
              <a:buFontTx/>
              <a:buChar char="-"/>
              <a:defRPr/>
            </a:pPr>
            <a:r>
              <a:rPr lang="en-GB" sz="1000" dirty="0"/>
              <a:t>Its members are appointed by the Council for a </a:t>
            </a:r>
            <a:r>
              <a:rPr lang="en-GB" sz="1000" b="1" dirty="0"/>
              <a:t>5-year term</a:t>
            </a:r>
            <a:r>
              <a:rPr lang="en-GB" sz="1000" dirty="0"/>
              <a:t>. </a:t>
            </a:r>
          </a:p>
          <a:p>
            <a:pPr marL="169260" indent="-169260">
              <a:buFontTx/>
              <a:buChar char="-"/>
            </a:pPr>
            <a:r>
              <a:rPr lang="en-GB" sz="1000" dirty="0"/>
              <a:t>Its </a:t>
            </a:r>
            <a:r>
              <a:rPr lang="en-GB" sz="1000" b="1" dirty="0"/>
              <a:t>opinions </a:t>
            </a:r>
            <a:r>
              <a:rPr lang="en-GB" sz="1000" dirty="0"/>
              <a:t>are forwarded to the Council, the European Commission and the European Parliament. </a:t>
            </a:r>
            <a:endParaRPr lang="en-US" sz="1000" dirty="0"/>
          </a:p>
          <a:p>
            <a:endParaRPr lang="en-GB" sz="100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1659384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717" eaLnBrk="1" hangingPunct="1">
              <a:defRPr/>
            </a:pPr>
            <a:endParaRPr lang="en-GB" sz="100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330349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Budget:</a:t>
            </a:r>
            <a:endParaRPr lang="en-GB" dirty="0" smtClean="0"/>
          </a:p>
          <a:p>
            <a:r>
              <a:rPr lang="en-GB" dirty="0" smtClean="0"/>
              <a:t>The Commission </a:t>
            </a:r>
            <a:r>
              <a:rPr lang="en-GB" b="1" dirty="0" smtClean="0"/>
              <a:t>draws up </a:t>
            </a:r>
            <a:r>
              <a:rPr lang="en-GB" dirty="0" smtClean="0"/>
              <a:t>annual budgets for approval by the Parliament and Council.</a:t>
            </a:r>
          </a:p>
          <a:p>
            <a:r>
              <a:rPr lang="en-GB" dirty="0" smtClean="0"/>
              <a:t>The Commission </a:t>
            </a:r>
            <a:r>
              <a:rPr lang="en-GB" b="1" dirty="0" smtClean="0"/>
              <a:t>sets EU spending priorities</a:t>
            </a:r>
            <a:r>
              <a:rPr lang="en-GB" dirty="0" smtClean="0"/>
              <a:t>, together with the Council and Parliament. </a:t>
            </a:r>
          </a:p>
          <a:p>
            <a:r>
              <a:rPr lang="en-GB" dirty="0" smtClean="0"/>
              <a:t>The Commission </a:t>
            </a:r>
            <a:r>
              <a:rPr lang="en-GB" b="1" dirty="0" smtClean="0"/>
              <a:t>supervises</a:t>
            </a:r>
            <a:r>
              <a:rPr lang="en-GB" dirty="0" smtClean="0"/>
              <a:t> how the money is spent, under scrutiny by the Court of Auditors. Around 75 % of the Budget is spent under shared management arrangements together with Member States, 17 % in direct management by the Commission and executives agencies, and 8% in indirect management (</a:t>
            </a:r>
            <a:r>
              <a:rPr lang="en-GB" dirty="0" smtClean="0">
                <a:effectLst/>
              </a:rPr>
              <a:t>third countries or the bodies they have designated,</a:t>
            </a:r>
            <a:r>
              <a:rPr lang="en-GB" baseline="0" dirty="0" smtClean="0">
                <a:effectLst/>
              </a:rPr>
              <a:t> </a:t>
            </a:r>
            <a:r>
              <a:rPr lang="en-GB" dirty="0" smtClean="0">
                <a:effectLst/>
              </a:rPr>
              <a:t>international organisations and their agencies,</a:t>
            </a:r>
            <a:r>
              <a:rPr lang="en-GB" baseline="0" dirty="0" smtClean="0">
                <a:effectLst/>
              </a:rPr>
              <a:t> </a:t>
            </a:r>
            <a:r>
              <a:rPr lang="en-GB" dirty="0" smtClean="0">
                <a:effectLst/>
              </a:rPr>
              <a:t>the European Investment Bank (EIB) and the European Investment Fund (EIF) etc.)</a:t>
            </a:r>
            <a:endParaRPr lang="en-GB" dirty="0" smtClean="0"/>
          </a:p>
          <a:p>
            <a:r>
              <a:rPr lang="en-GB" dirty="0" smtClean="0"/>
              <a:t>The Commission </a:t>
            </a:r>
            <a:r>
              <a:rPr lang="en-GB" b="1" dirty="0" smtClean="0"/>
              <a:t>leads the execution</a:t>
            </a:r>
            <a:r>
              <a:rPr lang="en-GB" dirty="0" smtClean="0"/>
              <a:t> of the full budgetary cycle.</a:t>
            </a:r>
          </a:p>
          <a:p>
            <a:r>
              <a:rPr lang="en-GB" dirty="0" smtClean="0"/>
              <a:t>Total budget (2018): </a:t>
            </a:r>
            <a:r>
              <a:rPr lang="en-GB" b="1" dirty="0" smtClean="0"/>
              <a:t>€160 </a:t>
            </a:r>
            <a:r>
              <a:rPr lang="en-GB" b="1" dirty="0" err="1" smtClean="0"/>
              <a:t>bn</a:t>
            </a:r>
            <a:r>
              <a:rPr lang="en-GB" b="1" dirty="0" smtClean="0"/>
              <a:t> </a:t>
            </a:r>
            <a:r>
              <a:rPr lang="en-GB" dirty="0" smtClean="0"/>
              <a:t>in total commitments. </a:t>
            </a:r>
          </a:p>
          <a:p>
            <a:r>
              <a:rPr lang="en-GB" dirty="0" smtClean="0"/>
              <a:t>The budget is </a:t>
            </a:r>
            <a:r>
              <a:rPr lang="en-GB" b="1" dirty="0" smtClean="0"/>
              <a:t>results-oriented</a:t>
            </a:r>
            <a:r>
              <a:rPr lang="en-GB" dirty="0" smtClean="0"/>
              <a:t>; it is not an accounting tool, but a means to achieve the EU's </a:t>
            </a:r>
            <a:r>
              <a:rPr lang="en-GB" b="1" dirty="0" smtClean="0"/>
              <a:t>political goals</a:t>
            </a:r>
            <a:r>
              <a:rPr lang="en-GB" dirty="0" smtClean="0"/>
              <a:t>, e.g.:</a:t>
            </a:r>
          </a:p>
          <a:p>
            <a:r>
              <a:rPr lang="en-GB" dirty="0" smtClean="0"/>
              <a:t>Excellence in Research and Innovation</a:t>
            </a:r>
          </a:p>
          <a:p>
            <a:r>
              <a:rPr lang="en-GB" dirty="0" smtClean="0"/>
              <a:t>Effective common climate action </a:t>
            </a:r>
          </a:p>
          <a:p>
            <a:r>
              <a:rPr lang="en-GB" dirty="0" smtClean="0"/>
              <a:t>Creating jobs and growth via the Structural and Investment Funds or Juncker's Investment Plan</a:t>
            </a:r>
          </a:p>
          <a:p>
            <a:r>
              <a:rPr lang="en-GB" dirty="0" smtClean="0"/>
              <a:t>More sustainable, secure and affordable energy via the Energy Union strategy</a:t>
            </a:r>
          </a:p>
          <a:p>
            <a:r>
              <a:rPr lang="en-GB" dirty="0" smtClean="0"/>
              <a:t>Tackling the refugee crisis via the Agenda on Migration</a:t>
            </a:r>
          </a:p>
          <a:p>
            <a:r>
              <a:rPr lang="en-GB" b="1" dirty="0" smtClean="0"/>
              <a:t> </a:t>
            </a:r>
            <a:endParaRPr lang="en-GB" dirty="0" smtClean="0"/>
          </a:p>
          <a:p>
            <a:r>
              <a:rPr lang="en-GB" b="1" u="sng" dirty="0" smtClean="0"/>
              <a:t>Pie chart:</a:t>
            </a:r>
            <a:endParaRPr lang="en-GB" dirty="0" smtClean="0"/>
          </a:p>
          <a:p>
            <a:r>
              <a:rPr lang="en-US" dirty="0" smtClean="0"/>
              <a:t>EU institutions agreed that in 2018 the EU will devote </a:t>
            </a:r>
            <a:r>
              <a:rPr lang="en-US" b="1" dirty="0" smtClean="0"/>
              <a:t>€</a:t>
            </a:r>
            <a:r>
              <a:rPr lang="en-US" dirty="0" smtClean="0"/>
              <a:t> </a:t>
            </a:r>
            <a:r>
              <a:rPr lang="en-US" b="1" dirty="0" smtClean="0"/>
              <a:t>160 billion </a:t>
            </a:r>
            <a:r>
              <a:rPr lang="en-US" dirty="0" smtClean="0"/>
              <a:t>to implement European policies. This represents about 1% of EU Gross National Income (GNI). </a:t>
            </a:r>
            <a:endParaRPr lang="en-GB" dirty="0" smtClean="0"/>
          </a:p>
          <a:p>
            <a:r>
              <a:rPr lang="en-US" dirty="0" smtClean="0"/>
              <a:t>Strengthening the European economy and fostering job creation remains an overarching priority. Therefore, the largest share of the money will be invested in </a:t>
            </a:r>
            <a:r>
              <a:rPr lang="en-US" b="1" dirty="0" smtClean="0"/>
              <a:t>growth, employment and competitiveness</a:t>
            </a:r>
            <a:r>
              <a:rPr lang="en-US" dirty="0" smtClean="0"/>
              <a:t>. More funds will be provided also for the second top priority: to efficiently address the challenges posed by the refugee influx, to tackle the root causes of migration and to reinforce security within Europe’s borders.  </a:t>
            </a:r>
            <a:endParaRPr lang="en-GB" dirty="0" smtClean="0"/>
          </a:p>
          <a:p>
            <a:r>
              <a:rPr lang="en-GB" b="1" dirty="0" smtClean="0"/>
              <a:t> </a:t>
            </a:r>
            <a:endParaRPr lang="en-GB" dirty="0" smtClean="0"/>
          </a:p>
          <a:p>
            <a:r>
              <a:rPr lang="en-GB" b="1" u="sng" dirty="0" smtClean="0"/>
              <a:t>Smart and inclusive growth (77.5 </a:t>
            </a:r>
            <a:r>
              <a:rPr lang="en-GB" b="1" u="sng" dirty="0" err="1" smtClean="0"/>
              <a:t>bn</a:t>
            </a:r>
            <a:r>
              <a:rPr lang="en-GB" b="1" u="sng" dirty="0" smtClean="0"/>
              <a:t>):</a:t>
            </a:r>
            <a:endParaRPr lang="en-GB" dirty="0" smtClean="0"/>
          </a:p>
          <a:p>
            <a:r>
              <a:rPr lang="en-GB" dirty="0" smtClean="0"/>
              <a:t> </a:t>
            </a:r>
            <a:r>
              <a:rPr lang="en-US" b="1" dirty="0" smtClean="0"/>
              <a:t>€22 </a:t>
            </a:r>
            <a:r>
              <a:rPr lang="en-US" b="1" dirty="0" err="1" smtClean="0"/>
              <a:t>bn</a:t>
            </a:r>
            <a:r>
              <a:rPr lang="en-US" b="1" dirty="0" smtClean="0"/>
              <a:t> on growth, employment and competitiveness </a:t>
            </a:r>
            <a:endParaRPr lang="en-GB" dirty="0" smtClean="0"/>
          </a:p>
          <a:p>
            <a:r>
              <a:rPr lang="en-US" dirty="0" smtClean="0"/>
              <a:t>- for research, innovation and education </a:t>
            </a:r>
            <a:r>
              <a:rPr lang="en-US" dirty="0" err="1" smtClean="0"/>
              <a:t>programmes</a:t>
            </a:r>
            <a:r>
              <a:rPr lang="en-US" dirty="0" smtClean="0"/>
              <a:t> Horizon 2020 and Erasmus+ </a:t>
            </a:r>
            <a:endParaRPr lang="en-GB" dirty="0" smtClean="0"/>
          </a:p>
          <a:p>
            <a:r>
              <a:rPr lang="en-US" dirty="0" smtClean="0"/>
              <a:t>- for small and medium enterprises </a:t>
            </a:r>
            <a:r>
              <a:rPr lang="en-US" dirty="0" err="1" smtClean="0"/>
              <a:t>programme</a:t>
            </a:r>
            <a:r>
              <a:rPr lang="en-US" dirty="0" smtClean="0"/>
              <a:t> COSME, Connecting Europe Facility and to underpin the European Fund for Strategic Investments </a:t>
            </a:r>
            <a:endParaRPr lang="en-GB" dirty="0" smtClean="0"/>
          </a:p>
          <a:p>
            <a:r>
              <a:rPr lang="en-US" b="1" dirty="0" smtClean="0"/>
              <a:t> €55.5 </a:t>
            </a:r>
            <a:r>
              <a:rPr lang="en-US" b="1" dirty="0" err="1" smtClean="0"/>
              <a:t>bn</a:t>
            </a:r>
            <a:r>
              <a:rPr lang="en-US" b="1" dirty="0" smtClean="0"/>
              <a:t> for the EU Structural and Investment Funds </a:t>
            </a:r>
            <a:endParaRPr lang="en-GB" dirty="0" smtClean="0"/>
          </a:p>
          <a:p>
            <a:r>
              <a:rPr lang="en-GB" dirty="0" smtClean="0"/>
              <a:t>- </a:t>
            </a:r>
            <a:r>
              <a:rPr lang="en-US" dirty="0" smtClean="0"/>
              <a:t>to support productive investments and structural reforms </a:t>
            </a:r>
            <a:endParaRPr lang="en-GB" dirty="0" smtClean="0"/>
          </a:p>
          <a:p>
            <a:r>
              <a:rPr lang="en-US" dirty="0" smtClean="0"/>
              <a:t>to foster convergence among Member States and regions </a:t>
            </a:r>
            <a:endParaRPr lang="en-GB" dirty="0" smtClean="0"/>
          </a:p>
          <a:p>
            <a:r>
              <a:rPr lang="en-US" dirty="0" smtClean="0"/>
              <a:t> </a:t>
            </a:r>
            <a:endParaRPr lang="en-GB" dirty="0" smtClean="0"/>
          </a:p>
          <a:p>
            <a:r>
              <a:rPr lang="en-US" u="sng" dirty="0" smtClean="0"/>
              <a:t>Two digit growth rates for top priorities</a:t>
            </a:r>
            <a:endParaRPr lang="en-GB" dirty="0" smtClean="0"/>
          </a:p>
          <a:p>
            <a:r>
              <a:rPr lang="en-GB" dirty="0" smtClean="0"/>
              <a:t> </a:t>
            </a:r>
          </a:p>
          <a:p>
            <a:r>
              <a:rPr lang="en-US" dirty="0" smtClean="0"/>
              <a:t>Two digit growth rates are provided to a number of top priorities: </a:t>
            </a:r>
            <a:endParaRPr lang="en-GB" dirty="0" smtClean="0"/>
          </a:p>
          <a:p>
            <a:r>
              <a:rPr lang="en-US" dirty="0" smtClean="0"/>
              <a:t>Nearly €4.1 billion will be dedicated to managing migration and tackling security challenges in 2018.</a:t>
            </a:r>
            <a:endParaRPr lang="en-GB" dirty="0" smtClean="0"/>
          </a:p>
          <a:p>
            <a:r>
              <a:rPr lang="en-US" dirty="0" smtClean="0"/>
              <a:t>With the bulk of funding already frontloaded, the total for these policy areas will amount to €22 billion in the 2015-2018 period. The money helps member states to resettle refugees, create reception </a:t>
            </a:r>
            <a:r>
              <a:rPr lang="en-US" dirty="0" err="1" smtClean="0"/>
              <a:t>centres</a:t>
            </a:r>
            <a:r>
              <a:rPr lang="en-US" dirty="0" smtClean="0"/>
              <a:t>, integrate persons who have the right to stay and return those who don't; it contributes to enhancing border protection, stepping up crime prevention and counter terrorism activities and protecting critical infrastructure.</a:t>
            </a:r>
            <a:endParaRPr lang="en-GB" dirty="0" smtClean="0"/>
          </a:p>
          <a:p>
            <a:r>
              <a:rPr lang="en-US" dirty="0" smtClean="0"/>
              <a:t>€22 billion in commitments are </a:t>
            </a:r>
            <a:r>
              <a:rPr lang="en-US" dirty="0" err="1" smtClean="0"/>
              <a:t>mobilised</a:t>
            </a:r>
            <a:r>
              <a:rPr lang="en-US" dirty="0" smtClean="0"/>
              <a:t> </a:t>
            </a:r>
            <a:r>
              <a:rPr lang="en-US" b="1" dirty="0" smtClean="0"/>
              <a:t>to boost economic growth and create new jobs</a:t>
            </a:r>
            <a:r>
              <a:rPr lang="en-US" dirty="0" smtClean="0"/>
              <a:t> under sub-heading 1a (competitiveness for growth and jobs); this is an </a:t>
            </a:r>
            <a:r>
              <a:rPr lang="en-US" b="1" dirty="0" smtClean="0"/>
              <a:t>increase of around 3%</a:t>
            </a:r>
            <a:r>
              <a:rPr lang="en-US" dirty="0" smtClean="0"/>
              <a:t> compared to 2017; this part of the budget covers instruments such as </a:t>
            </a:r>
            <a:r>
              <a:rPr lang="en-US" b="1" dirty="0" smtClean="0"/>
              <a:t>Erasmus +</a:t>
            </a:r>
            <a:r>
              <a:rPr lang="en-US" dirty="0" smtClean="0"/>
              <a:t> which </a:t>
            </a:r>
            <a:r>
              <a:rPr lang="en-US" b="1" dirty="0" smtClean="0"/>
              <a:t>increases by 12%</a:t>
            </a:r>
            <a:r>
              <a:rPr lang="en-US" dirty="0" smtClean="0"/>
              <a:t> to €2.3 billion and the </a:t>
            </a:r>
            <a:r>
              <a:rPr lang="en-US" b="1" dirty="0" smtClean="0"/>
              <a:t>European fund for strategic investments</a:t>
            </a:r>
            <a:r>
              <a:rPr lang="en-US" dirty="0" smtClean="0"/>
              <a:t> which </a:t>
            </a:r>
            <a:r>
              <a:rPr lang="en-US" b="1" dirty="0" smtClean="0"/>
              <a:t>amounts to</a:t>
            </a:r>
            <a:r>
              <a:rPr lang="en-US" dirty="0" smtClean="0"/>
              <a:t> €2 billion.</a:t>
            </a:r>
            <a:endParaRPr lang="en-GB" dirty="0" smtClean="0"/>
          </a:p>
          <a:p>
            <a:r>
              <a:rPr lang="en-US" dirty="0" smtClean="0"/>
              <a:t> </a:t>
            </a:r>
            <a:endParaRPr lang="en-GB" dirty="0" smtClean="0"/>
          </a:p>
          <a:p>
            <a:r>
              <a:rPr lang="en-US" u="sng" dirty="0" smtClean="0"/>
              <a:t>More money for young people</a:t>
            </a:r>
            <a:endParaRPr lang="en-GB" dirty="0" smtClean="0"/>
          </a:p>
          <a:p>
            <a:r>
              <a:rPr lang="en-US" dirty="0" smtClean="0"/>
              <a:t>Besides the significant increase for Erasmus +, the 2018 EU budget also delivers on a number of other measures that benefit young people in particular. This includes the youth employment initiative for which an additional </a:t>
            </a:r>
            <a:r>
              <a:rPr lang="en-US" b="1" dirty="0" smtClean="0"/>
              <a:t>€350 million is available to help young people find a job</a:t>
            </a:r>
            <a:r>
              <a:rPr lang="en-US" dirty="0" smtClean="0"/>
              <a:t>. The 2018 EU budget also allows the Commission to start an initiative to </a:t>
            </a:r>
            <a:r>
              <a:rPr lang="en-US" b="1" dirty="0" smtClean="0"/>
              <a:t>help young people to travel and discover other European countries</a:t>
            </a:r>
            <a:r>
              <a:rPr lang="en-US" dirty="0" smtClean="0"/>
              <a:t>. </a:t>
            </a:r>
            <a:endParaRPr lang="en-GB" dirty="0" smtClean="0"/>
          </a:p>
          <a:p>
            <a:r>
              <a:rPr lang="en-US" b="1" dirty="0" smtClean="0"/>
              <a:t> </a:t>
            </a:r>
            <a:endParaRPr lang="en-GB" dirty="0" smtClean="0"/>
          </a:p>
          <a:p>
            <a:r>
              <a:rPr lang="en-US" b="1" u="sng" dirty="0" smtClean="0"/>
              <a:t>Revenues:</a:t>
            </a:r>
            <a:endParaRPr lang="en-GB" dirty="0" smtClean="0"/>
          </a:p>
          <a:p>
            <a:r>
              <a:rPr lang="en-US" dirty="0" smtClean="0"/>
              <a:t> </a:t>
            </a:r>
            <a:endParaRPr lang="en-GB" dirty="0" smtClean="0"/>
          </a:p>
          <a:p>
            <a:r>
              <a:rPr lang="en-US" dirty="0" smtClean="0"/>
              <a:t>According to the equilibrium principle, total revenue must cover budgeted expenditure at the level of payment appropriations. Ex.: 2018: EUR 145 billion (144.755917104 billion)</a:t>
            </a:r>
            <a:endParaRPr lang="en-GB" dirty="0" smtClean="0"/>
          </a:p>
          <a:p>
            <a:r>
              <a:rPr lang="en-US" dirty="0" smtClean="0"/>
              <a:t> </a:t>
            </a:r>
            <a:endParaRPr lang="en-GB" dirty="0" smtClean="0"/>
          </a:p>
          <a:p>
            <a:r>
              <a:rPr lang="en-US" u="sng" dirty="0" smtClean="0"/>
              <a:t>How is the budget financed ? Where does the money come from?</a:t>
            </a:r>
            <a:endParaRPr lang="en-GB" dirty="0" smtClean="0"/>
          </a:p>
          <a:p>
            <a:r>
              <a:rPr lang="en-US" dirty="0" smtClean="0"/>
              <a:t> </a:t>
            </a:r>
            <a:endParaRPr lang="en-GB" dirty="0" smtClean="0"/>
          </a:p>
          <a:p>
            <a:r>
              <a:rPr lang="en-US" u="sng" dirty="0" smtClean="0"/>
              <a:t>Own resources</a:t>
            </a:r>
            <a:endParaRPr lang="en-GB" dirty="0" smtClean="0"/>
          </a:p>
          <a:p>
            <a:r>
              <a:rPr lang="en-US" dirty="0" smtClean="0"/>
              <a:t>The bulk of the EU income stems from ‘own resources’, which are funds that belong to the EU and are collected on its behalf by Member States. The own resources can be divided into the following categories:</a:t>
            </a:r>
            <a:endParaRPr lang="en-GB" dirty="0" smtClean="0"/>
          </a:p>
          <a:p>
            <a:r>
              <a:rPr lang="en-US" b="1" dirty="0" smtClean="0"/>
              <a:t>Traditional own resources (TOR)</a:t>
            </a:r>
            <a:r>
              <a:rPr lang="en-US" dirty="0" smtClean="0"/>
              <a:t>: consist mainly of customs duties on imports from outside the EU. EU Member States keep 20 % of the amounts as collection costs.</a:t>
            </a:r>
            <a:endParaRPr lang="en-GB" dirty="0" smtClean="0"/>
          </a:p>
          <a:p>
            <a:r>
              <a:rPr lang="en-US" b="1" dirty="0" smtClean="0"/>
              <a:t>Own resources based on value added tax (VAT)</a:t>
            </a:r>
            <a:r>
              <a:rPr lang="en-US" dirty="0" smtClean="0"/>
              <a:t>: a uniform rate of 0.3 % is levied on the </a:t>
            </a:r>
            <a:r>
              <a:rPr lang="en-US" dirty="0" err="1" smtClean="0"/>
              <a:t>harmonised</a:t>
            </a:r>
            <a:r>
              <a:rPr lang="en-US" dirty="0" smtClean="0"/>
              <a:t> VAT base of each Member States. (Nota bene: the VAT base is only notionally/artificially harmonized for the purpose of calculating the own resources).</a:t>
            </a:r>
            <a:endParaRPr lang="en-GB" dirty="0" smtClean="0"/>
          </a:p>
          <a:p>
            <a:r>
              <a:rPr lang="en-US" b="1" dirty="0" smtClean="0"/>
              <a:t>Own resources based on GNI</a:t>
            </a:r>
            <a:r>
              <a:rPr lang="en-US" dirty="0" smtClean="0"/>
              <a:t>: each Member State transfers a uniform percentage of its GNI to the EU. Although initially designed simply to cover the balance of total expenditure not covered by the other own resources, this category of own resources has become the largest source of revenue of the EU budget. </a:t>
            </a:r>
            <a:endParaRPr lang="en-GB" dirty="0" smtClean="0"/>
          </a:p>
          <a:p>
            <a:r>
              <a:rPr lang="en-US" dirty="0" smtClean="0"/>
              <a:t>The VAT-based and GNI-based own resources are also considered and summarized as 'national contributions' in the budgetary documents.</a:t>
            </a:r>
            <a:endParaRPr lang="en-GB" dirty="0" smtClean="0"/>
          </a:p>
          <a:p>
            <a:r>
              <a:rPr lang="en-US" dirty="0" smtClean="0"/>
              <a:t>A small part of this amount is covered by </a:t>
            </a:r>
            <a:r>
              <a:rPr lang="en-US" b="1" dirty="0" smtClean="0"/>
              <a:t>'other revenue</a:t>
            </a:r>
            <a:r>
              <a:rPr lang="en-US" dirty="0" smtClean="0"/>
              <a:t>' (taxes levied on the salaries of EU staff, interests on late payments and fines,  contributions from non-EU countries to certain </a:t>
            </a:r>
            <a:r>
              <a:rPr lang="en-US" dirty="0" err="1" smtClean="0"/>
              <a:t>programmes</a:t>
            </a:r>
            <a:r>
              <a:rPr lang="en-US" dirty="0" smtClean="0"/>
              <a:t>, treasury surplus from previous year, </a:t>
            </a:r>
            <a:r>
              <a:rPr lang="en-US" dirty="0" err="1" smtClean="0"/>
              <a:t>etc</a:t>
            </a:r>
            <a:r>
              <a:rPr lang="en-US" dirty="0" smtClean="0"/>
              <a:t>).</a:t>
            </a:r>
            <a:endParaRPr lang="en-GB" dirty="0" smtClean="0"/>
          </a:p>
          <a:p>
            <a:r>
              <a:rPr lang="en-US" dirty="0" smtClean="0"/>
              <a:t> </a:t>
            </a:r>
            <a:endParaRPr lang="en-GB" dirty="0" smtClean="0"/>
          </a:p>
          <a:p>
            <a:r>
              <a:rPr lang="en-US" dirty="0" smtClean="0"/>
              <a:t>The total amount of own resources cannot exceed 1.20 % of EU GNI.</a:t>
            </a:r>
            <a:endParaRPr lang="en-GB" dirty="0" smtClean="0"/>
          </a:p>
          <a:p>
            <a:r>
              <a:rPr lang="en-US" dirty="0" smtClean="0"/>
              <a:t>The rules for determining the composition of revenue are laid down in the ‘Own Resources Decision’ which is the main legal base for the EU budgetary income. The current decision was agreed on 26 May 2014. Subsequently, it was ratified by all Member States (involving also national parliaments) and entered into force on 1 October 2016 with retroactive effect from 1 January 2014.</a:t>
            </a:r>
            <a:endParaRPr lang="en-GB" dirty="0" smtClean="0"/>
          </a:p>
          <a:p>
            <a:r>
              <a:rPr lang="en-US" dirty="0" smtClean="0"/>
              <a:t> </a:t>
            </a:r>
            <a:endParaRPr lang="en-GB" dirty="0" smtClean="0"/>
          </a:p>
          <a:p>
            <a:r>
              <a:rPr lang="en-US" dirty="0" smtClean="0"/>
              <a:t>There are also several correction mechanisms enshrined in the own resources decision, most notably the so-called UK rebate to compensate the UK for excessive budgetary imbalances and lump-sum reductions on the GNI-contributions for certain Member States.</a:t>
            </a:r>
            <a:endParaRPr lang="en-GB" dirty="0" smtClean="0"/>
          </a:p>
          <a:p>
            <a:r>
              <a:rPr lang="en-US" dirty="0" smtClean="0"/>
              <a:t> </a:t>
            </a:r>
            <a:endParaRPr lang="en-GB" dirty="0" smtClean="0"/>
          </a:p>
          <a:p>
            <a:r>
              <a:rPr lang="en-US" dirty="0" smtClean="0"/>
              <a:t>Some Member States may choose not to participate in certain justice and home affairs policies. Their own resources payments are adjusted accordingly. This has been done since 2003 for Denmark and since 2006 for Ireland and the United Kingdom.</a:t>
            </a:r>
            <a:endParaRPr lang="en-GB" dirty="0" smtClean="0"/>
          </a:p>
          <a:p>
            <a:r>
              <a:rPr lang="en-US" dirty="0" smtClean="0"/>
              <a:t> </a:t>
            </a:r>
            <a:endParaRPr lang="en-GB" dirty="0" smtClean="0"/>
          </a:p>
          <a:p>
            <a:r>
              <a:rPr lang="en-US" u="sng" dirty="0" smtClean="0"/>
              <a:t>Traditional own resources (customs duties and sugar levies)</a:t>
            </a:r>
            <a:endParaRPr lang="en-GB" dirty="0" smtClean="0"/>
          </a:p>
          <a:p>
            <a:r>
              <a:rPr lang="en-US" dirty="0" smtClean="0"/>
              <a:t>Traditional own resources (TOR) are levied on economic operators and collected by Member States on behalf of the EU. These payments accrue directly to the EU budget, after a 20% deduction that Member States retain as collection costs. Customs duties are levied on imports of agricultural and non-agricultural products from non-EU countries, at rates based on the Common Customs Tariff.</a:t>
            </a:r>
            <a:endParaRPr lang="en-GB" dirty="0" smtClean="0"/>
          </a:p>
          <a:p>
            <a:r>
              <a:rPr lang="en-US" dirty="0" smtClean="0"/>
              <a:t>In 2016, the EU’s revenue from customs duties was EUR 19 961 million (13.85 % of its total revenue). A production charge paid by sugar producers brought revenue of EUR 133 million. Total revenue from traditional own resources (customs duties and sugar levies) was EUR 20 094 million (13.95 % of the EU’s total revenue). The shares in the pie chart are based on the figures budgeted for the adopted Budget 2017. In as far as these figures are based on forecasts and estimates, they will be adjusted in the course of the annual procedures. </a:t>
            </a:r>
            <a:endParaRPr lang="en-GB" dirty="0" smtClean="0"/>
          </a:p>
          <a:p>
            <a:r>
              <a:rPr lang="en-US" dirty="0" smtClean="0"/>
              <a:t> </a:t>
            </a:r>
            <a:endParaRPr lang="en-GB" dirty="0" smtClean="0"/>
          </a:p>
          <a:p>
            <a:r>
              <a:rPr lang="en-US" u="sng" dirty="0" smtClean="0"/>
              <a:t>VAT own resource</a:t>
            </a:r>
            <a:endParaRPr lang="en-GB" dirty="0" smtClean="0"/>
          </a:p>
          <a:p>
            <a:r>
              <a:rPr lang="en-US" dirty="0" smtClean="0"/>
              <a:t>The VAT bases of all Member States are first (notionally) </a:t>
            </a:r>
            <a:r>
              <a:rPr lang="en-US" dirty="0" err="1" smtClean="0"/>
              <a:t>harmonised</a:t>
            </a:r>
            <a:r>
              <a:rPr lang="en-US" dirty="0" smtClean="0"/>
              <a:t> in accordance with EU rules. They are then capped at 50% of the GNI base (in order to remedy the regressive aspects of the VAT-based resource). Finally, a uniform rate of 0.3 is levied on each Member State’s </a:t>
            </a:r>
            <a:r>
              <a:rPr lang="en-US" dirty="0" err="1" smtClean="0"/>
              <a:t>harmonised</a:t>
            </a:r>
            <a:r>
              <a:rPr lang="en-US" dirty="0" smtClean="0"/>
              <a:t> VAT base.</a:t>
            </a:r>
            <a:endParaRPr lang="en-GB" dirty="0" smtClean="0"/>
          </a:p>
          <a:p>
            <a:r>
              <a:rPr lang="en-US" dirty="0" smtClean="0"/>
              <a:t>In 2016, four Member States saw their VAT contribution reduced thanks to this 50 % cap (Croatia, Cyprus, Luxembourg and Malta).</a:t>
            </a:r>
            <a:endParaRPr lang="en-GB" dirty="0" smtClean="0"/>
          </a:p>
          <a:p>
            <a:r>
              <a:rPr lang="en-US" dirty="0" smtClean="0"/>
              <a:t>The EU’s total revenue from the VAT own resource was EUR 15 895 million (11 % of total revenue) in 2016.</a:t>
            </a:r>
            <a:endParaRPr lang="en-GB" dirty="0" smtClean="0"/>
          </a:p>
          <a:p>
            <a:r>
              <a:rPr lang="en-US" dirty="0" smtClean="0"/>
              <a:t> </a:t>
            </a:r>
            <a:endParaRPr lang="en-GB" dirty="0" smtClean="0"/>
          </a:p>
          <a:p>
            <a:r>
              <a:rPr lang="en-US" u="sng" dirty="0" smtClean="0"/>
              <a:t>Gross national income own resource</a:t>
            </a:r>
            <a:endParaRPr lang="en-GB" dirty="0" smtClean="0"/>
          </a:p>
          <a:p>
            <a:r>
              <a:rPr lang="en-US" dirty="0" smtClean="0"/>
              <a:t>The GNI own resource was introduced in 1988 to allow for the balancing of budget revenue and expenditure, i.e. to finance the part of the budget not covered by other revenue. The amount of the GNI own resource needed therefore depends on the difference between total expenditure and the sum of all other revenue.</a:t>
            </a:r>
            <a:endParaRPr lang="en-GB" dirty="0" smtClean="0"/>
          </a:p>
          <a:p>
            <a:r>
              <a:rPr lang="en-US" dirty="0" smtClean="0"/>
              <a:t>A uniform call rate is applied to each Member States’ GNI, established in accordance with EU rules. The rate is fixed as part of the budgetary procedure.</a:t>
            </a:r>
            <a:endParaRPr lang="en-GB" dirty="0" smtClean="0"/>
          </a:p>
          <a:p>
            <a:r>
              <a:rPr lang="en-US" dirty="0" smtClean="0"/>
              <a:t>In 2016, the rate of call of GNI was 0.6514257 </a:t>
            </a:r>
            <a:r>
              <a:rPr lang="en-US" u="sng" baseline="30000" dirty="0" smtClean="0">
                <a:hlinkClick r:id="rId3"/>
              </a:rPr>
              <a:t>(2)</a:t>
            </a:r>
            <a:r>
              <a:rPr lang="en-US" dirty="0" smtClean="0"/>
              <a:t> and the total amount of the GNI resource levied was EUR 95 578 million (representing 66.3 % of total revenue). However, this rate is subject to re-adjustments several times in the course of budget execution (whenever the level of payment appropriation or the amounts of the other budgeted revenue items change, the level of the GNI-based own resource has to be fine-tuned). </a:t>
            </a:r>
            <a:endParaRPr lang="en-GB" dirty="0" smtClean="0"/>
          </a:p>
          <a:p>
            <a:r>
              <a:rPr lang="en-GB" dirty="0" smtClean="0"/>
              <a:t> </a:t>
            </a:r>
          </a:p>
          <a:p>
            <a:pPr lvl="0"/>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660775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28" name="Picture 4" descr="\\net1.cec.eu.int\comm\A\A2\A2\Graphic Projects\CIT - Citizen Dialogues, Back to School, Visitors\201805-001 Visitor's center PPT\Graphic material\P032197000901-722079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96107"/>
            <a:ext cx="9144000" cy="57674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OGO CE-EN-quadri.eps"/>
          <p:cNvPicPr>
            <a:picLocks noChangeAspect="1"/>
          </p:cNvPicPr>
          <p:nvPr userDrawn="1"/>
        </p:nvPicPr>
        <p:blipFill>
          <a:blip r:embed="rId3"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0686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5"/>
          <p:cNvSpPr>
            <a:spLocks noGrp="1" noChangeArrowheads="1"/>
          </p:cNvSpPr>
          <p:nvPr>
            <p:ph type="ftr" sz="quarter" idx="11"/>
          </p:nvPr>
        </p:nvSpPr>
        <p:spPr>
          <a:xfrm>
            <a:off x="3124200" y="6337126"/>
            <a:ext cx="2895600" cy="476250"/>
          </a:xfrm>
          <a:prstGeom prst="rect">
            <a:avLst/>
          </a:prstGeom>
        </p:spPr>
        <p:txBody>
          <a:bodyPr/>
          <a:lstStyle>
            <a:lvl1pPr>
              <a:defRPr/>
            </a:lvl1pPr>
          </a:lstStyle>
          <a:p>
            <a:pPr>
              <a:defRPr/>
            </a:pPr>
            <a:endParaRPr lang="en-GB" dirty="0"/>
          </a:p>
        </p:txBody>
      </p:sp>
      <p:sp>
        <p:nvSpPr>
          <p:cNvPr id="7" name="Slide Number Placeholder 6"/>
          <p:cNvSpPr>
            <a:spLocks noGrp="1" noChangeArrowheads="1"/>
          </p:cNvSpPr>
          <p:nvPr>
            <p:ph type="sldNum" sz="quarter" idx="12"/>
          </p:nvPr>
        </p:nvSpPr>
        <p:spPr>
          <a:xfrm>
            <a:off x="467544" y="6297439"/>
            <a:ext cx="2133600" cy="476250"/>
          </a:xfrm>
          <a:prstGeom prst="rect">
            <a:avLst/>
          </a:prstGeom>
        </p:spPr>
        <p:txBody>
          <a:bodyPr/>
          <a:lstStyle>
            <a:lvl1pPr algn="l">
              <a:defRPr/>
            </a:lvl1pPr>
          </a:lstStyle>
          <a:p>
            <a:pPr>
              <a:defRPr/>
            </a:pPr>
            <a:fld id="{37EC8A20-BA03-4FF7-8742-03D8AD4CA4F4}" type="slidenum">
              <a:rPr lang="en-GB" smtClean="0"/>
              <a:pPr>
                <a:defRPr/>
              </a:pPr>
              <a:t>‹#›</a:t>
            </a:fld>
            <a:endParaRPr lang="en-GB" dirty="0"/>
          </a:p>
        </p:txBody>
      </p:sp>
    </p:spTree>
    <p:extLst>
      <p:ext uri="{BB962C8B-B14F-4D97-AF65-F5344CB8AC3E}">
        <p14:creationId xmlns:p14="http://schemas.microsoft.com/office/powerpoint/2010/main" val="16628795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56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11" name="TextBox 10"/>
          <p:cNvSpPr txBox="1"/>
          <p:nvPr userDrawn="1"/>
        </p:nvSpPr>
        <p:spPr>
          <a:xfrm>
            <a:off x="376008" y="6467127"/>
            <a:ext cx="2427267" cy="346249"/>
          </a:xfrm>
          <a:prstGeom prst="rect">
            <a:avLst/>
          </a:prstGeom>
          <a:noFill/>
        </p:spPr>
        <p:txBody>
          <a:bodyPr wrap="none" rtlCol="0">
            <a:spAutoFit/>
          </a:bodyPr>
          <a:lstStyle/>
          <a:p>
            <a:pPr algn="ctr">
              <a:lnSpc>
                <a:spcPct val="150000"/>
              </a:lnSpc>
            </a:pPr>
            <a:r>
              <a:rPr lang="en-GB" sz="1100" b="0" i="0" dirty="0" smtClean="0">
                <a:solidFill>
                  <a:schemeClr val="bg2">
                    <a:lumMod val="75000"/>
                  </a:schemeClr>
                </a:solidFill>
                <a:latin typeface="Arial" panose="020B0604020202020204" pitchFamily="34" charset="0"/>
                <a:cs typeface="Arial" panose="020B0604020202020204" pitchFamily="34" charset="0"/>
              </a:rPr>
              <a:t>THE EU'S POLITICAL EXECUTIVE</a:t>
            </a:r>
          </a:p>
        </p:txBody>
      </p:sp>
      <p:pic>
        <p:nvPicPr>
          <p:cNvPr id="8"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9" name="Rectangle 6"/>
          <p:cNvSpPr txBox="1">
            <a:spLocks noChangeArrowheads="1"/>
          </p:cNvSpPr>
          <p:nvPr userDrawn="1"/>
        </p:nvSpPr>
        <p:spPr bwMode="auto">
          <a:xfrm>
            <a:off x="0" y="6539036"/>
            <a:ext cx="323528" cy="202332"/>
          </a:xfrm>
          <a:prstGeom prst="rect">
            <a:avLst/>
          </a:prstGeom>
          <a:solidFill>
            <a:srgbClr val="034EA2"/>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ctr">
              <a:defRPr/>
            </a:pPr>
            <a:fld id="{9C8D21B7-B314-438C-91E9-7FF9087DC078}" type="slidenum">
              <a:rPr lang="en-GB" sz="800" smtClean="0">
                <a:solidFill>
                  <a:schemeClr val="bg1"/>
                </a:solidFill>
              </a:rPr>
              <a:pPr algn="ctr">
                <a:defRPr/>
              </a:pPr>
              <a:t>‹#›</a:t>
            </a:fld>
            <a:endParaRPr lang="en-GB" sz="800" dirty="0">
              <a:solidFill>
                <a:schemeClr val="bg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7058" y="6124448"/>
            <a:ext cx="1946977" cy="510806"/>
          </a:xfrm>
          <a:prstGeom prst="rect">
            <a:avLst/>
          </a:prstGeom>
        </p:spPr>
      </p:pic>
      <p:sp>
        <p:nvSpPr>
          <p:cNvPr id="10" name="TextBox 9"/>
          <p:cNvSpPr txBox="1"/>
          <p:nvPr userDrawn="1"/>
        </p:nvSpPr>
        <p:spPr>
          <a:xfrm>
            <a:off x="376008" y="6467127"/>
            <a:ext cx="2427267" cy="346249"/>
          </a:xfrm>
          <a:prstGeom prst="rect">
            <a:avLst/>
          </a:prstGeom>
          <a:noFill/>
        </p:spPr>
        <p:txBody>
          <a:bodyPr wrap="none" rtlCol="0">
            <a:spAutoFit/>
          </a:bodyPr>
          <a:lstStyle/>
          <a:p>
            <a:pPr algn="ctr">
              <a:lnSpc>
                <a:spcPct val="150000"/>
              </a:lnSpc>
            </a:pPr>
            <a:r>
              <a:rPr lang="en-GB" sz="1100" b="0" i="0" dirty="0" smtClean="0">
                <a:solidFill>
                  <a:schemeClr val="bg2">
                    <a:lumMod val="75000"/>
                  </a:schemeClr>
                </a:solidFill>
                <a:latin typeface="Arial" panose="020B0604020202020204" pitchFamily="34" charset="0"/>
                <a:cs typeface="Arial" panose="020B0604020202020204" pitchFamily="34" charset="0"/>
              </a:rPr>
              <a:t>THE EU'S POLITICAL EXECUTIVE</a:t>
            </a:r>
          </a:p>
        </p:txBody>
      </p:sp>
      <p:sp>
        <p:nvSpPr>
          <p:cNvPr id="11" name="Rectangle 6"/>
          <p:cNvSpPr txBox="1">
            <a:spLocks noChangeArrowheads="1"/>
          </p:cNvSpPr>
          <p:nvPr userDrawn="1"/>
        </p:nvSpPr>
        <p:spPr bwMode="auto">
          <a:xfrm>
            <a:off x="0" y="6539036"/>
            <a:ext cx="323528" cy="202332"/>
          </a:xfrm>
          <a:prstGeom prst="rect">
            <a:avLst/>
          </a:prstGeom>
          <a:solidFill>
            <a:srgbClr val="034EA2"/>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ctr">
              <a:defRPr/>
            </a:pPr>
            <a:fld id="{9C8D21B7-B314-438C-91E9-7FF9087DC078}" type="slidenum">
              <a:rPr lang="en-GB" sz="800" smtClean="0">
                <a:solidFill>
                  <a:schemeClr val="bg1"/>
                </a:solidFill>
              </a:rPr>
              <a:pPr algn="ctr">
                <a:defRPr/>
              </a:pPr>
              <a:t>‹#›</a:t>
            </a:fld>
            <a:endParaRPr lang="en-GB" sz="800" dirty="0">
              <a:solidFill>
                <a:schemeClr val="bg1"/>
              </a:solidFill>
            </a:endParaRPr>
          </a:p>
        </p:txBody>
      </p:sp>
    </p:spTree>
    <p:extLst>
      <p:ext uri="{BB962C8B-B14F-4D97-AF65-F5344CB8AC3E}">
        <p14:creationId xmlns:p14="http://schemas.microsoft.com/office/powerpoint/2010/main" val="14317022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09612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7058" y="6124448"/>
            <a:ext cx="1946977" cy="510806"/>
          </a:xfrm>
          <a:prstGeom prst="rect">
            <a:avLst/>
          </a:prstGeom>
        </p:spPr>
      </p:pic>
      <p:sp>
        <p:nvSpPr>
          <p:cNvPr id="6" name="TextBox 5"/>
          <p:cNvSpPr txBox="1"/>
          <p:nvPr userDrawn="1"/>
        </p:nvSpPr>
        <p:spPr>
          <a:xfrm>
            <a:off x="376008" y="6467127"/>
            <a:ext cx="2427267" cy="346249"/>
          </a:xfrm>
          <a:prstGeom prst="rect">
            <a:avLst/>
          </a:prstGeom>
          <a:noFill/>
        </p:spPr>
        <p:txBody>
          <a:bodyPr wrap="none" rtlCol="0">
            <a:spAutoFit/>
          </a:bodyPr>
          <a:lstStyle/>
          <a:p>
            <a:pPr algn="ctr">
              <a:lnSpc>
                <a:spcPct val="150000"/>
              </a:lnSpc>
            </a:pPr>
            <a:r>
              <a:rPr lang="en-GB" sz="1100" b="0" i="0" dirty="0" smtClean="0">
                <a:solidFill>
                  <a:schemeClr val="bg2">
                    <a:lumMod val="75000"/>
                  </a:schemeClr>
                </a:solidFill>
                <a:latin typeface="Arial" panose="020B0604020202020204" pitchFamily="34" charset="0"/>
                <a:cs typeface="Arial" panose="020B0604020202020204" pitchFamily="34" charset="0"/>
              </a:rPr>
              <a:t>THE EU'S POLITICAL EXECUTIVE</a:t>
            </a:r>
          </a:p>
        </p:txBody>
      </p:sp>
      <p:sp>
        <p:nvSpPr>
          <p:cNvPr id="7" name="Rectangle 6"/>
          <p:cNvSpPr txBox="1">
            <a:spLocks noChangeArrowheads="1"/>
          </p:cNvSpPr>
          <p:nvPr userDrawn="1"/>
        </p:nvSpPr>
        <p:spPr bwMode="auto">
          <a:xfrm>
            <a:off x="0" y="6539036"/>
            <a:ext cx="323528" cy="202332"/>
          </a:xfrm>
          <a:prstGeom prst="rect">
            <a:avLst/>
          </a:prstGeom>
          <a:solidFill>
            <a:srgbClr val="034EA2"/>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ctr">
              <a:defRPr/>
            </a:pPr>
            <a:fld id="{9C8D21B7-B314-438C-91E9-7FF9087DC078}" type="slidenum">
              <a:rPr lang="en-GB" sz="800" smtClean="0">
                <a:solidFill>
                  <a:schemeClr val="bg1"/>
                </a:solidFill>
              </a:rPr>
              <a:pPr algn="ctr">
                <a:defRPr/>
              </a:pPr>
              <a:t>‹#›</a:t>
            </a:fld>
            <a:endParaRPr lang="en-GB" sz="800" dirty="0">
              <a:solidFill>
                <a:schemeClr val="bg1"/>
              </a:solidFill>
            </a:endParaRPr>
          </a:p>
        </p:txBody>
      </p:sp>
    </p:spTree>
    <p:extLst>
      <p:ext uri="{BB962C8B-B14F-4D97-AF65-F5344CB8AC3E}">
        <p14:creationId xmlns:p14="http://schemas.microsoft.com/office/powerpoint/2010/main" val="28155830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7058" y="6124448"/>
            <a:ext cx="1946977" cy="510806"/>
          </a:xfrm>
          <a:prstGeom prst="rect">
            <a:avLst/>
          </a:prstGeom>
        </p:spPr>
      </p:pic>
      <p:sp>
        <p:nvSpPr>
          <p:cNvPr id="6" name="TextBox 5"/>
          <p:cNvSpPr txBox="1"/>
          <p:nvPr userDrawn="1"/>
        </p:nvSpPr>
        <p:spPr>
          <a:xfrm>
            <a:off x="376008" y="6467127"/>
            <a:ext cx="2427267" cy="346249"/>
          </a:xfrm>
          <a:prstGeom prst="rect">
            <a:avLst/>
          </a:prstGeom>
          <a:noFill/>
        </p:spPr>
        <p:txBody>
          <a:bodyPr wrap="none" rtlCol="0">
            <a:spAutoFit/>
          </a:bodyPr>
          <a:lstStyle/>
          <a:p>
            <a:pPr algn="ctr">
              <a:lnSpc>
                <a:spcPct val="150000"/>
              </a:lnSpc>
            </a:pPr>
            <a:r>
              <a:rPr lang="en-GB" sz="1100" b="0" i="0" dirty="0" smtClean="0">
                <a:solidFill>
                  <a:schemeClr val="bg2">
                    <a:lumMod val="75000"/>
                  </a:schemeClr>
                </a:solidFill>
                <a:latin typeface="Arial" panose="020B0604020202020204" pitchFamily="34" charset="0"/>
                <a:cs typeface="Arial" panose="020B0604020202020204" pitchFamily="34" charset="0"/>
              </a:rPr>
              <a:t>THE EU'S POLITICAL EXECUTIVE</a:t>
            </a:r>
          </a:p>
        </p:txBody>
      </p:sp>
      <p:sp>
        <p:nvSpPr>
          <p:cNvPr id="7" name="Rectangle 6"/>
          <p:cNvSpPr txBox="1">
            <a:spLocks noChangeArrowheads="1"/>
          </p:cNvSpPr>
          <p:nvPr userDrawn="1"/>
        </p:nvSpPr>
        <p:spPr bwMode="auto">
          <a:xfrm>
            <a:off x="0" y="6539036"/>
            <a:ext cx="323528" cy="202332"/>
          </a:xfrm>
          <a:prstGeom prst="rect">
            <a:avLst/>
          </a:prstGeom>
          <a:solidFill>
            <a:srgbClr val="034EA2"/>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ctr">
              <a:defRPr/>
            </a:pPr>
            <a:fld id="{9C8D21B7-B314-438C-91E9-7FF9087DC078}" type="slidenum">
              <a:rPr lang="en-GB" sz="800" smtClean="0">
                <a:solidFill>
                  <a:schemeClr val="bg1"/>
                </a:solidFill>
              </a:rPr>
              <a:pPr algn="ctr">
                <a:defRPr/>
              </a:pPr>
              <a:t>‹#›</a:t>
            </a:fld>
            <a:endParaRPr lang="en-GB" sz="800" dirty="0">
              <a:solidFill>
                <a:schemeClr val="bg1"/>
              </a:solidFill>
            </a:endParaRPr>
          </a:p>
        </p:txBody>
      </p:sp>
    </p:spTree>
    <p:extLst>
      <p:ext uri="{BB962C8B-B14F-4D97-AF65-F5344CB8AC3E}">
        <p14:creationId xmlns:p14="http://schemas.microsoft.com/office/powerpoint/2010/main" val="1231029574"/>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6125866"/>
            <a:ext cx="1947315" cy="510924"/>
          </a:xfrm>
          <a:prstGeom prst="rect">
            <a:avLst/>
          </a:prstGeom>
        </p:spPr>
      </p:pic>
      <p:sp>
        <p:nvSpPr>
          <p:cNvPr id="8" name="TextBox 7"/>
          <p:cNvSpPr txBox="1"/>
          <p:nvPr userDrawn="1"/>
        </p:nvSpPr>
        <p:spPr>
          <a:xfrm>
            <a:off x="376008" y="6467127"/>
            <a:ext cx="2427267" cy="346249"/>
          </a:xfrm>
          <a:prstGeom prst="rect">
            <a:avLst/>
          </a:prstGeom>
          <a:noFill/>
        </p:spPr>
        <p:txBody>
          <a:bodyPr wrap="none" rtlCol="0">
            <a:spAutoFit/>
          </a:bodyPr>
          <a:lstStyle/>
          <a:p>
            <a:pPr algn="ctr">
              <a:lnSpc>
                <a:spcPct val="150000"/>
              </a:lnSpc>
            </a:pPr>
            <a:r>
              <a:rPr lang="en-GB" sz="1100" b="0" i="0" dirty="0" smtClean="0">
                <a:solidFill>
                  <a:schemeClr val="bg2">
                    <a:lumMod val="75000"/>
                  </a:schemeClr>
                </a:solidFill>
                <a:latin typeface="Arial" panose="020B0604020202020204" pitchFamily="34" charset="0"/>
                <a:cs typeface="Arial" panose="020B0604020202020204" pitchFamily="34" charset="0"/>
              </a:rPr>
              <a:t>THE EU'S POLITICAL EXECUTIVE</a:t>
            </a:r>
          </a:p>
        </p:txBody>
      </p:sp>
      <p:sp>
        <p:nvSpPr>
          <p:cNvPr id="9" name="Rectangle 6"/>
          <p:cNvSpPr txBox="1">
            <a:spLocks noChangeArrowheads="1"/>
          </p:cNvSpPr>
          <p:nvPr userDrawn="1"/>
        </p:nvSpPr>
        <p:spPr bwMode="auto">
          <a:xfrm>
            <a:off x="0" y="6539036"/>
            <a:ext cx="323528" cy="202332"/>
          </a:xfrm>
          <a:prstGeom prst="rect">
            <a:avLst/>
          </a:prstGeom>
          <a:solidFill>
            <a:srgbClr val="034EA2"/>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ctr">
              <a:defRPr/>
            </a:pPr>
            <a:fld id="{9C8D21B7-B314-438C-91E9-7FF9087DC078}" type="slidenum">
              <a:rPr lang="en-GB" sz="800" smtClean="0">
                <a:solidFill>
                  <a:schemeClr val="bg1"/>
                </a:solidFill>
              </a:rPr>
              <a:pPr algn="ctr">
                <a:defRPr/>
              </a:pPr>
              <a:t>‹#›</a:t>
            </a:fld>
            <a:endParaRPr lang="en-GB" sz="800" dirty="0">
              <a:solidFill>
                <a:schemeClr val="bg1"/>
              </a:solidFill>
            </a:endParaRPr>
          </a:p>
        </p:txBody>
      </p:sp>
      <p:sp>
        <p:nvSpPr>
          <p:cNvPr id="12" name="TextBox 11"/>
          <p:cNvSpPr txBox="1"/>
          <p:nvPr userDrawn="1"/>
        </p:nvSpPr>
        <p:spPr>
          <a:xfrm>
            <a:off x="376008" y="6138402"/>
            <a:ext cx="3024336" cy="307777"/>
          </a:xfrm>
          <a:prstGeom prst="rect">
            <a:avLst/>
          </a:prstGeom>
          <a:noFill/>
        </p:spPr>
        <p:txBody>
          <a:bodyPr wrap="square" rtlCol="0">
            <a:spAutoFit/>
          </a:bodyPr>
          <a:lstStyle/>
          <a:p>
            <a:r>
              <a:rPr lang="en-GB" sz="1400" dirty="0" smtClean="0">
                <a:solidFill>
                  <a:srgbClr val="CBA85B"/>
                </a:solidFill>
                <a:latin typeface="Arial" panose="020B0604020202020204" pitchFamily="34" charset="0"/>
                <a:cs typeface="Arial" panose="020B0604020202020204" pitchFamily="34" charset="0"/>
              </a:rPr>
              <a:t>#</a:t>
            </a:r>
            <a:r>
              <a:rPr lang="en-GB" sz="1400" dirty="0" err="1" smtClean="0">
                <a:solidFill>
                  <a:srgbClr val="CBA85B"/>
                </a:solidFill>
                <a:latin typeface="Arial" panose="020B0604020202020204" pitchFamily="34" charset="0"/>
                <a:cs typeface="Arial" panose="020B0604020202020204" pitchFamily="34" charset="0"/>
              </a:rPr>
              <a:t>EUGlobalPlayer</a:t>
            </a:r>
            <a:endParaRPr lang="en-GB" sz="1400" dirty="0">
              <a:solidFill>
                <a:srgbClr val="CBA8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4542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7497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4384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84" r:id="rId3"/>
    <p:sldLayoutId id="2147483754" r:id="rId4"/>
    <p:sldLayoutId id="2147483786" r:id="rId5"/>
    <p:sldLayoutId id="2147483788" r:id="rId6"/>
    <p:sldLayoutId id="2147483774" r:id="rId7"/>
  </p:sldLayoutIdLst>
  <p:timing>
    <p:tnLst>
      <p:par>
        <p:cTn id="1" dur="indefinite" restart="never" nodeType="tmRoot"/>
      </p:par>
    </p:tnLst>
  </p:timing>
  <p:hf sldNum="0"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userDrawn="1"/>
        </p:nvSpPr>
        <p:spPr>
          <a:xfrm>
            <a:off x="376008" y="6467127"/>
            <a:ext cx="2427267" cy="346249"/>
          </a:xfrm>
          <a:prstGeom prst="rect">
            <a:avLst/>
          </a:prstGeom>
          <a:noFill/>
        </p:spPr>
        <p:txBody>
          <a:bodyPr wrap="none" rtlCol="0">
            <a:spAutoFit/>
          </a:bodyPr>
          <a:lstStyle/>
          <a:p>
            <a:pPr algn="ctr">
              <a:lnSpc>
                <a:spcPct val="150000"/>
              </a:lnSpc>
            </a:pPr>
            <a:r>
              <a:rPr lang="en-GB" sz="1100" b="0" i="0" dirty="0" smtClean="0">
                <a:solidFill>
                  <a:schemeClr val="bg2">
                    <a:lumMod val="75000"/>
                  </a:schemeClr>
                </a:solidFill>
                <a:latin typeface="Arial" panose="020B0604020202020204" pitchFamily="34" charset="0"/>
                <a:cs typeface="Arial" panose="020B0604020202020204" pitchFamily="34" charset="0"/>
              </a:rPr>
              <a:t>THE EU'S POLITICAL EXECUTIVE</a:t>
            </a:r>
          </a:p>
        </p:txBody>
      </p:sp>
      <p:sp>
        <p:nvSpPr>
          <p:cNvPr id="5" name="Rectangle 6"/>
          <p:cNvSpPr txBox="1">
            <a:spLocks noChangeArrowheads="1"/>
          </p:cNvSpPr>
          <p:nvPr userDrawn="1"/>
        </p:nvSpPr>
        <p:spPr bwMode="auto">
          <a:xfrm>
            <a:off x="0" y="6539036"/>
            <a:ext cx="323528" cy="202332"/>
          </a:xfrm>
          <a:prstGeom prst="rect">
            <a:avLst/>
          </a:prstGeom>
          <a:solidFill>
            <a:srgbClr val="034EA2"/>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ctr">
              <a:defRPr/>
            </a:pPr>
            <a:fld id="{9C8D21B7-B314-438C-91E9-7FF9087DC078}" type="slidenum">
              <a:rPr lang="en-GB" sz="800" smtClean="0">
                <a:solidFill>
                  <a:schemeClr val="bg1"/>
                </a:solidFill>
              </a:rPr>
              <a:pPr algn="ctr">
                <a:defRPr/>
              </a:pPr>
              <a:t>‹#›</a:t>
            </a:fld>
            <a:endParaRPr lang="en-GB" sz="800" dirty="0">
              <a:solidFill>
                <a:schemeClr val="bg1"/>
              </a:solidFill>
            </a:endParaRPr>
          </a:p>
        </p:txBody>
      </p:sp>
    </p:spTree>
    <p:extLst>
      <p:ext uri="{BB962C8B-B14F-4D97-AF65-F5344CB8AC3E}">
        <p14:creationId xmlns:p14="http://schemas.microsoft.com/office/powerpoint/2010/main" val="1266685884"/>
      </p:ext>
    </p:extLst>
  </p:cSld>
  <p:clrMap bg1="lt1" tx1="dk1" bg2="lt2" tx2="dk2" accent1="accent1" accent2="accent2" accent3="accent3" accent4="accent4" accent5="accent5" accent6="accent6" hlink="hlink" folHlink="folHlink"/>
  <p:sldLayoutIdLst>
    <p:sldLayoutId id="2147483816" r:id="rId1"/>
  </p:sldLayoutIdLst>
  <p:timing>
    <p:tnLst>
      <p:par>
        <p:cTn id="1" dur="indefinite" restart="never" nodeType="tmRoot"/>
      </p:par>
    </p:tnLst>
  </p:timing>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14" y="0"/>
            <a:ext cx="9145014" cy="685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userDrawn="1"/>
        </p:nvSpPr>
        <p:spPr>
          <a:xfrm>
            <a:off x="376008" y="6467127"/>
            <a:ext cx="2427267" cy="346249"/>
          </a:xfrm>
          <a:prstGeom prst="rect">
            <a:avLst/>
          </a:prstGeom>
          <a:noFill/>
        </p:spPr>
        <p:txBody>
          <a:bodyPr wrap="none" rtlCol="0">
            <a:spAutoFit/>
          </a:bodyPr>
          <a:lstStyle/>
          <a:p>
            <a:pPr algn="ctr">
              <a:lnSpc>
                <a:spcPct val="150000"/>
              </a:lnSpc>
            </a:pPr>
            <a:r>
              <a:rPr lang="en-GB" sz="1100" b="0" i="0" dirty="0" smtClean="0">
                <a:solidFill>
                  <a:schemeClr val="bg2">
                    <a:lumMod val="75000"/>
                  </a:schemeClr>
                </a:solidFill>
                <a:latin typeface="Arial" panose="020B0604020202020204" pitchFamily="34" charset="0"/>
                <a:cs typeface="Arial" panose="020B0604020202020204" pitchFamily="34" charset="0"/>
              </a:rPr>
              <a:t>THE EU'S POLITICAL EXECUTIVE</a:t>
            </a:r>
          </a:p>
        </p:txBody>
      </p:sp>
      <p:sp>
        <p:nvSpPr>
          <p:cNvPr id="6" name="Rectangle 6"/>
          <p:cNvSpPr txBox="1">
            <a:spLocks noChangeArrowheads="1"/>
          </p:cNvSpPr>
          <p:nvPr userDrawn="1"/>
        </p:nvSpPr>
        <p:spPr bwMode="auto">
          <a:xfrm>
            <a:off x="0" y="6539036"/>
            <a:ext cx="323528" cy="202332"/>
          </a:xfrm>
          <a:prstGeom prst="rect">
            <a:avLst/>
          </a:prstGeom>
          <a:solidFill>
            <a:srgbClr val="034EA2"/>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ctr">
              <a:defRPr/>
            </a:pPr>
            <a:fld id="{9C8D21B7-B314-438C-91E9-7FF9087DC078}" type="slidenum">
              <a:rPr lang="en-GB" sz="800" smtClean="0">
                <a:solidFill>
                  <a:schemeClr val="bg1"/>
                </a:solidFill>
              </a:rPr>
              <a:pPr algn="ctr">
                <a:defRPr/>
              </a:pPr>
              <a:t>‹#›</a:t>
            </a:fld>
            <a:endParaRPr lang="en-GB" sz="800" dirty="0">
              <a:solidFill>
                <a:schemeClr val="bg1"/>
              </a:solidFill>
            </a:endParaRPr>
          </a:p>
        </p:txBody>
      </p:sp>
    </p:spTree>
    <p:extLst>
      <p:ext uri="{BB962C8B-B14F-4D97-AF65-F5344CB8AC3E}">
        <p14:creationId xmlns:p14="http://schemas.microsoft.com/office/powerpoint/2010/main" val="219762057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Lst>
  <p:timing>
    <p:tnLst>
      <p:par>
        <p:cTn id="1" dur="indefinite" restart="never" nodeType="tmRoot"/>
      </p:par>
    </p:tnLst>
  </p:timing>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 y="-761"/>
            <a:ext cx="9145014" cy="685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6"/>
          <p:cNvSpPr txBox="1">
            <a:spLocks noChangeArrowheads="1"/>
          </p:cNvSpPr>
          <p:nvPr userDrawn="1"/>
        </p:nvSpPr>
        <p:spPr bwMode="auto">
          <a:xfrm>
            <a:off x="0" y="6539036"/>
            <a:ext cx="323528" cy="202332"/>
          </a:xfrm>
          <a:prstGeom prst="rect">
            <a:avLst/>
          </a:prstGeom>
          <a:solidFill>
            <a:srgbClr val="034EA2"/>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ctr">
              <a:defRPr/>
            </a:pPr>
            <a:fld id="{9C8D21B7-B314-438C-91E9-7FF9087DC078}" type="slidenum">
              <a:rPr lang="en-GB" sz="800" smtClean="0">
                <a:solidFill>
                  <a:schemeClr val="bg1"/>
                </a:solidFill>
              </a:rPr>
              <a:pPr algn="ctr">
                <a:defRPr/>
              </a:pPr>
              <a:t>‹#›</a:t>
            </a:fld>
            <a:endParaRPr lang="en-GB" sz="800" dirty="0">
              <a:solidFill>
                <a:schemeClr val="bg1"/>
              </a:solidFill>
            </a:endParaRPr>
          </a:p>
        </p:txBody>
      </p:sp>
      <p:sp>
        <p:nvSpPr>
          <p:cNvPr id="8" name="TextBox 7"/>
          <p:cNvSpPr txBox="1"/>
          <p:nvPr userDrawn="1"/>
        </p:nvSpPr>
        <p:spPr>
          <a:xfrm>
            <a:off x="376008" y="6467127"/>
            <a:ext cx="2427267" cy="314894"/>
          </a:xfrm>
          <a:prstGeom prst="rect">
            <a:avLst/>
          </a:prstGeom>
          <a:noFill/>
        </p:spPr>
        <p:txBody>
          <a:bodyPr wrap="none" rtlCol="0">
            <a:spAutoFit/>
          </a:bodyPr>
          <a:lstStyle/>
          <a:p>
            <a:pPr algn="ctr">
              <a:lnSpc>
                <a:spcPct val="150000"/>
              </a:lnSpc>
            </a:pPr>
            <a:r>
              <a:rPr lang="en-GB" sz="1100" b="0" i="0" dirty="0" smtClean="0">
                <a:solidFill>
                  <a:srgbClr val="262626"/>
                </a:solidFill>
                <a:latin typeface="Arial" panose="020B0604020202020204" pitchFamily="34" charset="0"/>
                <a:cs typeface="Arial" panose="020B0604020202020204" pitchFamily="34" charset="0"/>
              </a:rPr>
              <a:t>THE EU'S POLITICAL EXECUTIVE</a:t>
            </a:r>
          </a:p>
        </p:txBody>
      </p:sp>
    </p:spTree>
    <p:extLst>
      <p:ext uri="{BB962C8B-B14F-4D97-AF65-F5344CB8AC3E}">
        <p14:creationId xmlns:p14="http://schemas.microsoft.com/office/powerpoint/2010/main" val="92578667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hyperlink" Target="http://creadata.pro/ec-char-timeline-2/web/#/timeline/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hyperlink" Target="http://creadata.pro/ec-char-timeline-2/web/#/timeline/e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creadata.pro/ec-char-timeline-2/web/#/timeline/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www.youtube.com/watch?v=nWpgO1EPO_Y" TargetMode="Externa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hyperlink" Target="http://creadata.pro/ec-char-timeline-2/web/#/timeline/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readata.pro/ec-char-timeline-2/web/#/timeline/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52" y="5055567"/>
            <a:ext cx="5443348" cy="830997"/>
          </a:xfrm>
          <a:prstGeom prst="rect">
            <a:avLst/>
          </a:prstGeom>
          <a:solidFill>
            <a:schemeClr val="bg1"/>
          </a:solidFill>
        </p:spPr>
        <p:txBody>
          <a:bodyPr wrap="square" rtlCol="0">
            <a:spAutoFit/>
          </a:bodyPr>
          <a:lstStyle/>
          <a:p>
            <a:pPr algn="ctr">
              <a:spcBef>
                <a:spcPts val="1200"/>
              </a:spcBef>
              <a:spcAft>
                <a:spcPts val="1200"/>
              </a:spcAft>
            </a:pPr>
            <a:r>
              <a:rPr lang="en-GB" sz="2400" dirty="0" smtClean="0">
                <a:solidFill>
                  <a:srgbClr val="0070C0"/>
                </a:solidFill>
                <a:latin typeface="Arial" panose="020B0604020202020204" pitchFamily="34" charset="0"/>
                <a:cs typeface="Arial" panose="020B0604020202020204" pitchFamily="34" charset="0"/>
              </a:rPr>
              <a:t>THE EUROPEAN COMMISSION:</a:t>
            </a:r>
            <a:br>
              <a:rPr lang="en-GB" sz="2400" dirty="0" smtClean="0">
                <a:solidFill>
                  <a:srgbClr val="0070C0"/>
                </a:solidFill>
                <a:latin typeface="Arial" panose="020B0604020202020204" pitchFamily="34" charset="0"/>
                <a:cs typeface="Arial" panose="020B0604020202020204" pitchFamily="34" charset="0"/>
              </a:rPr>
            </a:br>
            <a:r>
              <a:rPr lang="en-GB" sz="2400" dirty="0" smtClean="0">
                <a:solidFill>
                  <a:srgbClr val="0070C0"/>
                </a:solidFill>
                <a:latin typeface="Arial" panose="020B0604020202020204" pitchFamily="34" charset="0"/>
                <a:cs typeface="Arial" panose="020B0604020202020204" pitchFamily="34" charset="0"/>
              </a:rPr>
              <a:t>THE </a:t>
            </a:r>
            <a:r>
              <a:rPr lang="en-GB" sz="2400" dirty="0">
                <a:solidFill>
                  <a:srgbClr val="0070C0"/>
                </a:solidFill>
                <a:latin typeface="Arial" panose="020B0604020202020204" pitchFamily="34" charset="0"/>
                <a:cs typeface="Arial" panose="020B0604020202020204" pitchFamily="34" charset="0"/>
              </a:rPr>
              <a:t>EU'S POLITICAL EXECUTIVE</a:t>
            </a:r>
          </a:p>
        </p:txBody>
      </p:sp>
      <p:sp>
        <p:nvSpPr>
          <p:cNvPr id="5" name="TextBox 4"/>
          <p:cNvSpPr txBox="1"/>
          <p:nvPr/>
        </p:nvSpPr>
        <p:spPr>
          <a:xfrm>
            <a:off x="7884368" y="6381328"/>
            <a:ext cx="1259632" cy="338554"/>
          </a:xfrm>
          <a:prstGeom prst="rect">
            <a:avLst/>
          </a:prstGeom>
          <a:noFill/>
        </p:spPr>
        <p:txBody>
          <a:bodyPr wrap="square" rtlCol="0">
            <a:spAutoFit/>
          </a:bodyPr>
          <a:lstStyle/>
          <a:p>
            <a:pPr algn="ctr">
              <a:spcBef>
                <a:spcPts val="1200"/>
              </a:spcBef>
              <a:spcAft>
                <a:spcPts val="1200"/>
              </a:spcAft>
            </a:pPr>
            <a:r>
              <a:rPr lang="en-GB" sz="1600" dirty="0" smtClean="0">
                <a:solidFill>
                  <a:srgbClr val="0070C0"/>
                </a:solidFill>
                <a:latin typeface="Arial" panose="020B0604020202020204" pitchFamily="34" charset="0"/>
                <a:cs typeface="Arial" panose="020B0604020202020204" pitchFamily="34" charset="0"/>
              </a:rPr>
              <a:t>#</a:t>
            </a:r>
            <a:r>
              <a:rPr lang="en-GB" sz="1600" dirty="0" err="1" smtClean="0">
                <a:solidFill>
                  <a:srgbClr val="0070C0"/>
                </a:solidFill>
                <a:latin typeface="Arial" panose="020B0604020202020204" pitchFamily="34" charset="0"/>
                <a:cs typeface="Arial" panose="020B0604020202020204" pitchFamily="34" charset="0"/>
              </a:rPr>
              <a:t>IntoEU</a:t>
            </a:r>
            <a:endParaRPr lang="en-GB" sz="1600" dirty="0">
              <a:solidFill>
                <a:srgbClr val="0070C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88" name="Picture 52" descr="carte vie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466725" y="2060848"/>
            <a:ext cx="8208963"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21" descr="carte"/>
          <p:cNvPicPr>
            <a:picLocks noChangeAspect="1" noChangeArrowheads="1"/>
          </p:cNvPicPr>
          <p:nvPr/>
        </p:nvPicPr>
        <p:blipFill>
          <a:blip r:embed="rId4">
            <a:extLst>
              <a:ext uri="{28A0092B-C50C-407E-A947-70E740481C1C}">
                <a14:useLocalDpi xmlns:a14="http://schemas.microsoft.com/office/drawing/2010/main" val="0"/>
              </a:ext>
            </a:extLst>
          </a:blip>
          <a:srcRect l="71063" t="60579" r="24294" b="28418"/>
          <a:stretch>
            <a:fillRect/>
          </a:stretch>
        </p:blipFill>
        <p:spPr bwMode="gray">
          <a:xfrm>
            <a:off x="6338888" y="4269061"/>
            <a:ext cx="3810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61" name="Group 25"/>
          <p:cNvGrpSpPr>
            <a:grpSpLocks/>
          </p:cNvGrpSpPr>
          <p:nvPr/>
        </p:nvGrpSpPr>
        <p:grpSpPr bwMode="auto">
          <a:xfrm>
            <a:off x="5302250" y="5054873"/>
            <a:ext cx="546100" cy="528638"/>
            <a:chOff x="5588" y="2931"/>
            <a:chExt cx="344" cy="333"/>
          </a:xfrm>
        </p:grpSpPr>
        <p:pic>
          <p:nvPicPr>
            <p:cNvPr id="4125" name="Picture 23" descr="carte"/>
            <p:cNvPicPr>
              <a:picLocks noChangeAspect="1" noChangeArrowheads="1"/>
            </p:cNvPicPr>
            <p:nvPr/>
          </p:nvPicPr>
          <p:blipFill>
            <a:blip r:embed="rId5">
              <a:extLst>
                <a:ext uri="{28A0092B-C50C-407E-A947-70E740481C1C}">
                  <a14:useLocalDpi xmlns:a14="http://schemas.microsoft.com/office/drawing/2010/main" val="0"/>
                </a:ext>
              </a:extLst>
            </a:blip>
            <a:srcRect l="60889" t="65823" r="32457" b="18587"/>
            <a:stretch>
              <a:fillRect/>
            </a:stretch>
          </p:blipFill>
          <p:spPr bwMode="gray">
            <a:xfrm>
              <a:off x="5588" y="2931"/>
              <a:ext cx="34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 name="Rectangle 24"/>
            <p:cNvSpPr>
              <a:spLocks noChangeArrowheads="1"/>
            </p:cNvSpPr>
            <p:nvPr/>
          </p:nvSpPr>
          <p:spPr bwMode="gray">
            <a:xfrm>
              <a:off x="5887" y="3218"/>
              <a:ext cx="45" cy="4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20000"/>
                </a:spcBef>
                <a:buClr>
                  <a:schemeClr val="hlink"/>
                </a:buClr>
                <a:buChar char="•"/>
                <a:defRPr>
                  <a:solidFill>
                    <a:schemeClr val="tx2"/>
                  </a:solidFill>
                  <a:latin typeface="Verdana" pitchFamily="34" charset="0"/>
                  <a:ea typeface="Arial Unicode MS" pitchFamily="34" charset="-128"/>
                  <a:cs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itchFamily="34" charset="0"/>
                  <a:ea typeface="Arial Unicode MS" pitchFamily="34" charset="-128"/>
                  <a:cs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itchFamily="34" charset="0"/>
                  <a:ea typeface="Arial Unicode MS" pitchFamily="34" charset="-128"/>
                  <a:cs typeface="Arial Unicode MS" pitchFamily="34" charset="-128"/>
                </a:defRPr>
              </a:lvl3pPr>
              <a:lvl4pPr marL="16002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4pPr>
              <a:lvl5pPr marL="20574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9pPr>
            </a:lstStyle>
            <a:p>
              <a:pPr eaLnBrk="1" hangingPunct="1">
                <a:lnSpc>
                  <a:spcPct val="100000"/>
                </a:lnSpc>
                <a:spcBef>
                  <a:spcPct val="0"/>
                </a:spcBef>
                <a:buClrTx/>
                <a:buFontTx/>
                <a:buNone/>
              </a:pPr>
              <a:endParaRPr lang="fr-BE" altLang="fr-FR">
                <a:solidFill>
                  <a:srgbClr val="0F5494"/>
                </a:solidFill>
              </a:endParaRPr>
            </a:p>
          </p:txBody>
        </p:sp>
      </p:grpSp>
      <p:grpSp>
        <p:nvGrpSpPr>
          <p:cNvPr id="14368" name="Group 32"/>
          <p:cNvGrpSpPr>
            <a:grpSpLocks/>
          </p:cNvGrpSpPr>
          <p:nvPr/>
        </p:nvGrpSpPr>
        <p:grpSpPr bwMode="auto">
          <a:xfrm>
            <a:off x="5281613" y="3060973"/>
            <a:ext cx="1223962" cy="1181100"/>
            <a:chOff x="4377" y="1434"/>
            <a:chExt cx="771" cy="744"/>
          </a:xfrm>
        </p:grpSpPr>
        <p:pic>
          <p:nvPicPr>
            <p:cNvPr id="4123" name="Picture 29" descr="carte"/>
            <p:cNvPicPr>
              <a:picLocks noChangeAspect="1" noChangeArrowheads="1"/>
            </p:cNvPicPr>
            <p:nvPr/>
          </p:nvPicPr>
          <p:blipFill>
            <a:blip r:embed="rId5">
              <a:extLst>
                <a:ext uri="{28A0092B-C50C-407E-A947-70E740481C1C}">
                  <a14:useLocalDpi xmlns:a14="http://schemas.microsoft.com/office/drawing/2010/main" val="0"/>
                </a:ext>
              </a:extLst>
            </a:blip>
            <a:srcRect l="59128" t="29729" r="25957" b="35440"/>
            <a:stretch>
              <a:fillRect/>
            </a:stretch>
          </p:blipFill>
          <p:spPr bwMode="gray">
            <a:xfrm>
              <a:off x="4377" y="1434"/>
              <a:ext cx="771"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4" name="Rectangle 31"/>
            <p:cNvSpPr>
              <a:spLocks noChangeArrowheads="1"/>
            </p:cNvSpPr>
            <p:nvPr/>
          </p:nvSpPr>
          <p:spPr bwMode="gray">
            <a:xfrm>
              <a:off x="4999" y="2088"/>
              <a:ext cx="149" cy="9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20000"/>
                </a:spcBef>
                <a:buClr>
                  <a:schemeClr val="hlink"/>
                </a:buClr>
                <a:buChar char="•"/>
                <a:defRPr>
                  <a:solidFill>
                    <a:schemeClr val="tx2"/>
                  </a:solidFill>
                  <a:latin typeface="Verdana" pitchFamily="34" charset="0"/>
                  <a:ea typeface="Arial Unicode MS" pitchFamily="34" charset="-128"/>
                  <a:cs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itchFamily="34" charset="0"/>
                  <a:ea typeface="Arial Unicode MS" pitchFamily="34" charset="-128"/>
                  <a:cs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itchFamily="34" charset="0"/>
                  <a:ea typeface="Arial Unicode MS" pitchFamily="34" charset="-128"/>
                  <a:cs typeface="Arial Unicode MS" pitchFamily="34" charset="-128"/>
                </a:defRPr>
              </a:lvl3pPr>
              <a:lvl4pPr marL="16002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4pPr>
              <a:lvl5pPr marL="20574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9pPr>
            </a:lstStyle>
            <a:p>
              <a:pPr eaLnBrk="1" hangingPunct="1">
                <a:lnSpc>
                  <a:spcPct val="100000"/>
                </a:lnSpc>
                <a:spcBef>
                  <a:spcPct val="0"/>
                </a:spcBef>
                <a:buClrTx/>
                <a:buFontTx/>
                <a:buNone/>
              </a:pPr>
              <a:endParaRPr lang="fr-BE" altLang="fr-FR">
                <a:solidFill>
                  <a:srgbClr val="0F5494"/>
                </a:solidFill>
              </a:endParaRPr>
            </a:p>
          </p:txBody>
        </p:sp>
      </p:grpSp>
      <p:sp>
        <p:nvSpPr>
          <p:cNvPr id="14348" name="WordArt 12"/>
          <p:cNvSpPr>
            <a:spLocks noChangeArrowheads="1" noChangeShapeType="1" noTextEdit="1"/>
          </p:cNvSpPr>
          <p:nvPr/>
        </p:nvSpPr>
        <p:spPr bwMode="gray">
          <a:xfrm>
            <a:off x="5580063" y="3356248"/>
            <a:ext cx="1152525" cy="258763"/>
          </a:xfrm>
          <a:prstGeom prst="rect">
            <a:avLst/>
          </a:prstGeom>
        </p:spPr>
        <p:txBody>
          <a:bodyPr wrap="none" fromWordArt="1">
            <a:prstTxWarp prst="textPlain">
              <a:avLst>
                <a:gd name="adj" fmla="val 50000"/>
              </a:avLst>
            </a:prstTxWarp>
          </a:bodyPr>
          <a:lstStyle/>
          <a:p>
            <a:pPr algn="ctr"/>
            <a:r>
              <a:rPr lang="en-GB" sz="3600" b="1" kern="10">
                <a:ln w="9525">
                  <a:solidFill>
                    <a:schemeClr val="folHlink"/>
                  </a:solidFill>
                  <a:round/>
                  <a:headEnd/>
                  <a:tailEnd/>
                </a:ln>
                <a:solidFill>
                  <a:srgbClr val="FFFFFF"/>
                </a:solidFill>
                <a:effectLst>
                  <a:outerShdw dist="35921" dir="2700000" algn="ctr" rotWithShape="0">
                    <a:schemeClr val="tx2">
                      <a:alpha val="50000"/>
                    </a:schemeClr>
                  </a:outerShdw>
                </a:effectLst>
                <a:latin typeface="Verdana"/>
                <a:ea typeface="Verdana"/>
                <a:cs typeface="Verdana"/>
              </a:rPr>
              <a:t>50.9%</a:t>
            </a:r>
          </a:p>
        </p:txBody>
      </p:sp>
      <p:sp>
        <p:nvSpPr>
          <p:cNvPr id="14351" name="WordArt 15"/>
          <p:cNvSpPr>
            <a:spLocks noChangeArrowheads="1" noChangeShapeType="1" noTextEdit="1"/>
          </p:cNvSpPr>
          <p:nvPr/>
        </p:nvSpPr>
        <p:spPr bwMode="gray">
          <a:xfrm>
            <a:off x="5435600" y="4292873"/>
            <a:ext cx="893763" cy="258763"/>
          </a:xfrm>
          <a:prstGeom prst="rect">
            <a:avLst/>
          </a:prstGeom>
          <a:ln>
            <a:noFill/>
          </a:ln>
        </p:spPr>
        <p:txBody>
          <a:bodyPr wrap="none" fromWordArt="1">
            <a:prstTxWarp prst="textPlain">
              <a:avLst>
                <a:gd name="adj" fmla="val 50000"/>
              </a:avLst>
            </a:prstTxWarp>
          </a:bodyPr>
          <a:lstStyle/>
          <a:p>
            <a:pPr algn="ctr"/>
            <a:r>
              <a:rPr lang="en-GB" sz="3600" b="1" kern="10" dirty="0">
                <a:ln w="9525">
                  <a:solidFill>
                    <a:schemeClr val="hlink"/>
                  </a:solidFill>
                  <a:round/>
                  <a:headEnd/>
                  <a:tailEnd/>
                </a:ln>
                <a:solidFill>
                  <a:srgbClr val="FFFFFF"/>
                </a:solidFill>
                <a:effectLst>
                  <a:outerShdw dist="35921" dir="2700000" algn="ctr" rotWithShape="0">
                    <a:schemeClr val="tx2">
                      <a:alpha val="50000"/>
                    </a:schemeClr>
                  </a:outerShdw>
                </a:effectLst>
                <a:latin typeface="Verdana"/>
                <a:ea typeface="Verdana"/>
                <a:cs typeface="Verdana"/>
              </a:rPr>
              <a:t>10.7%</a:t>
            </a:r>
          </a:p>
        </p:txBody>
      </p:sp>
      <p:sp>
        <p:nvSpPr>
          <p:cNvPr id="14352" name="WordArt 16"/>
          <p:cNvSpPr>
            <a:spLocks noChangeArrowheads="1" noChangeShapeType="1" noTextEdit="1"/>
          </p:cNvSpPr>
          <p:nvPr/>
        </p:nvSpPr>
        <p:spPr bwMode="gray">
          <a:xfrm>
            <a:off x="5651500" y="5227911"/>
            <a:ext cx="1052513" cy="250825"/>
          </a:xfrm>
          <a:prstGeom prst="rect">
            <a:avLst/>
          </a:prstGeom>
        </p:spPr>
        <p:txBody>
          <a:bodyPr wrap="none" fromWordArt="1">
            <a:prstTxWarp prst="textPlain">
              <a:avLst>
                <a:gd name="adj" fmla="val 50000"/>
              </a:avLst>
            </a:prstTxWarp>
          </a:bodyPr>
          <a:lstStyle/>
          <a:p>
            <a:pPr algn="ctr"/>
            <a:r>
              <a:rPr lang="en-GB" sz="3600" b="1" kern="10">
                <a:ln w="9525">
                  <a:solidFill>
                    <a:srgbClr val="FF9900"/>
                  </a:solidFill>
                  <a:round/>
                  <a:headEnd/>
                  <a:tailEnd/>
                </a:ln>
                <a:solidFill>
                  <a:srgbClr val="FFFFFF"/>
                </a:solidFill>
                <a:effectLst>
                  <a:outerShdw dist="35921" dir="2700000" algn="ctr" rotWithShape="0">
                    <a:schemeClr val="tx2">
                      <a:alpha val="50000"/>
                    </a:schemeClr>
                  </a:outerShdw>
                </a:effectLst>
                <a:latin typeface="Verdana"/>
                <a:ea typeface="Verdana"/>
                <a:cs typeface="Verdana"/>
              </a:rPr>
              <a:t>16.1%</a:t>
            </a:r>
          </a:p>
        </p:txBody>
      </p:sp>
      <p:sp>
        <p:nvSpPr>
          <p:cNvPr id="4107" name="Rectangle 31"/>
          <p:cNvSpPr>
            <a:spLocks noChangeAspect="1" noChangeArrowheads="1"/>
          </p:cNvSpPr>
          <p:nvPr/>
        </p:nvSpPr>
        <p:spPr bwMode="gray">
          <a:xfrm>
            <a:off x="3915894" y="3834557"/>
            <a:ext cx="7534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spAutoFit/>
          </a:bodyPr>
          <a:lstStyle>
            <a:lvl1pPr marL="3175">
              <a:lnSpc>
                <a:spcPct val="120000"/>
              </a:lnSpc>
              <a:spcBef>
                <a:spcPct val="20000"/>
              </a:spcBef>
              <a:buClr>
                <a:schemeClr val="hlink"/>
              </a:buClr>
              <a:buChar char="•"/>
              <a:defRPr>
                <a:solidFill>
                  <a:schemeClr val="tx2"/>
                </a:solidFill>
                <a:latin typeface="Verdana" pitchFamily="34" charset="0"/>
                <a:ea typeface="Arial Unicode MS" pitchFamily="34" charset="-128"/>
                <a:cs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itchFamily="34" charset="0"/>
                <a:ea typeface="Arial Unicode MS" pitchFamily="34" charset="-128"/>
                <a:cs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itchFamily="34" charset="0"/>
                <a:ea typeface="Arial Unicode MS" pitchFamily="34" charset="-128"/>
                <a:cs typeface="Arial Unicode MS" pitchFamily="34" charset="-128"/>
              </a:defRPr>
            </a:lvl3pPr>
            <a:lvl4pPr marL="16002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4pPr>
            <a:lvl5pPr marL="20574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9pPr>
          </a:lstStyle>
          <a:p>
            <a:pPr algn="ctr">
              <a:lnSpc>
                <a:spcPct val="100000"/>
              </a:lnSpc>
              <a:spcBef>
                <a:spcPct val="0"/>
              </a:spcBef>
              <a:buClrTx/>
              <a:buFontTx/>
              <a:buNone/>
            </a:pPr>
            <a:r>
              <a:rPr lang="en-GB" altLang="sl-SI" sz="900" b="1" dirty="0">
                <a:solidFill>
                  <a:srgbClr val="4886C3"/>
                </a:solidFill>
                <a:latin typeface="Arial" panose="020B0604020202020204" pitchFamily="34" charset="0"/>
                <a:cs typeface="Arial" panose="020B0604020202020204" pitchFamily="34" charset="0"/>
              </a:rPr>
              <a:t>ADAPTED TO</a:t>
            </a:r>
          </a:p>
        </p:txBody>
      </p:sp>
      <p:sp>
        <p:nvSpPr>
          <p:cNvPr id="4108" name="AutoShape 37"/>
          <p:cNvSpPr>
            <a:spLocks noChangeArrowheads="1"/>
          </p:cNvSpPr>
          <p:nvPr/>
        </p:nvSpPr>
        <p:spPr bwMode="gray">
          <a:xfrm>
            <a:off x="5364163" y="2171973"/>
            <a:ext cx="3311525" cy="433388"/>
          </a:xfrm>
          <a:prstGeom prst="ellipseRibbon2">
            <a:avLst>
              <a:gd name="adj1" fmla="val 22028"/>
              <a:gd name="adj2" fmla="val 75000"/>
              <a:gd name="adj3" fmla="val 3125"/>
            </a:avLst>
          </a:prstGeom>
          <a:solidFill>
            <a:srgbClr val="4886C3"/>
          </a:solidFill>
          <a:ln>
            <a:noFill/>
          </a:ln>
          <a:effectLst/>
          <a:extLst/>
        </p:spPr>
        <p:txBody>
          <a:bodyPr wrap="none" anchor="ctr"/>
          <a:lstStyle>
            <a:lvl1pPr marL="3175">
              <a:lnSpc>
                <a:spcPct val="120000"/>
              </a:lnSpc>
              <a:spcBef>
                <a:spcPct val="20000"/>
              </a:spcBef>
              <a:buClr>
                <a:schemeClr val="hlink"/>
              </a:buClr>
              <a:buChar char="•"/>
              <a:defRPr>
                <a:solidFill>
                  <a:schemeClr val="tx2"/>
                </a:solidFill>
                <a:latin typeface="Verdana" pitchFamily="34" charset="0"/>
                <a:ea typeface="Arial Unicode MS" pitchFamily="34" charset="-128"/>
                <a:cs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itchFamily="34" charset="0"/>
                <a:ea typeface="Arial Unicode MS" pitchFamily="34" charset="-128"/>
                <a:cs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itchFamily="34" charset="0"/>
                <a:ea typeface="Arial Unicode MS" pitchFamily="34" charset="-128"/>
                <a:cs typeface="Arial Unicode MS" pitchFamily="34" charset="-128"/>
              </a:defRPr>
            </a:lvl3pPr>
            <a:lvl4pPr marL="16002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4pPr>
            <a:lvl5pPr marL="20574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9pPr>
          </a:lstStyle>
          <a:p>
            <a:pPr algn="ctr" eaLnBrk="1" hangingPunct="1">
              <a:lnSpc>
                <a:spcPct val="100000"/>
              </a:lnSpc>
              <a:spcBef>
                <a:spcPct val="0"/>
              </a:spcBef>
              <a:buClrTx/>
              <a:buFontTx/>
              <a:buNone/>
            </a:pPr>
            <a:r>
              <a:rPr lang="fr-BE" altLang="fr-FR" sz="1000" b="1">
                <a:solidFill>
                  <a:schemeClr val="bg1"/>
                </a:solidFill>
              </a:rPr>
              <a:t>ALL EU REGIONS BENEFIT</a:t>
            </a:r>
            <a:endParaRPr lang="fr-FR" altLang="fr-FR" sz="1000" b="1">
              <a:solidFill>
                <a:schemeClr val="bg1"/>
              </a:solidFill>
            </a:endParaRPr>
          </a:p>
        </p:txBody>
      </p:sp>
      <p:sp>
        <p:nvSpPr>
          <p:cNvPr id="4109" name="AutoShape 38"/>
          <p:cNvSpPr>
            <a:spLocks noChangeArrowheads="1"/>
          </p:cNvSpPr>
          <p:nvPr/>
        </p:nvSpPr>
        <p:spPr bwMode="gray">
          <a:xfrm>
            <a:off x="3399786" y="3211478"/>
            <a:ext cx="1840552" cy="681653"/>
          </a:xfrm>
          <a:prstGeom prst="notchedRightArrow">
            <a:avLst>
              <a:gd name="adj1" fmla="val 73454"/>
              <a:gd name="adj2" fmla="val 43997"/>
            </a:avLst>
          </a:prstGeom>
          <a:solidFill>
            <a:srgbClr val="4886C3"/>
          </a:solidFill>
          <a:ln>
            <a:noFill/>
          </a:ln>
          <a:effectLst/>
          <a:extLst/>
        </p:spPr>
        <p:txBody>
          <a:bodyPr wrap="none" lIns="72000" tIns="180000" rIns="0" bIns="180000" anchor="ctr">
            <a:spAutoFit/>
          </a:bodyPr>
          <a:lstStyle>
            <a:lvl1pPr marL="3175">
              <a:lnSpc>
                <a:spcPct val="120000"/>
              </a:lnSpc>
              <a:spcBef>
                <a:spcPct val="20000"/>
              </a:spcBef>
              <a:buClr>
                <a:schemeClr val="hlink"/>
              </a:buClr>
              <a:buChar char="•"/>
              <a:defRPr>
                <a:solidFill>
                  <a:schemeClr val="tx2"/>
                </a:solidFill>
                <a:latin typeface="Verdana" pitchFamily="34" charset="0"/>
                <a:ea typeface="Arial Unicode MS" pitchFamily="34" charset="-128"/>
                <a:cs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itchFamily="34" charset="0"/>
                <a:ea typeface="Arial Unicode MS" pitchFamily="34" charset="-128"/>
                <a:cs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itchFamily="34" charset="0"/>
                <a:ea typeface="Arial Unicode MS" pitchFamily="34" charset="-128"/>
                <a:cs typeface="Arial Unicode MS" pitchFamily="34" charset="-128"/>
              </a:defRPr>
            </a:lvl3pPr>
            <a:lvl4pPr marL="16002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4pPr>
            <a:lvl5pPr marL="20574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9pPr>
          </a:lstStyle>
          <a:p>
            <a:pPr algn="r" eaLnBrk="1" hangingPunct="1">
              <a:lnSpc>
                <a:spcPct val="100000"/>
              </a:lnSpc>
              <a:spcBef>
                <a:spcPct val="0"/>
              </a:spcBef>
              <a:buClrTx/>
              <a:buFontTx/>
              <a:buNone/>
            </a:pPr>
            <a:r>
              <a:rPr lang="fr-BE" altLang="fr-FR" sz="900" b="1" dirty="0">
                <a:solidFill>
                  <a:schemeClr val="bg1"/>
                </a:solidFill>
                <a:latin typeface="Arial" panose="020B0604020202020204" pitchFamily="34" charset="0"/>
                <a:cs typeface="Arial" panose="020B0604020202020204" pitchFamily="34" charset="0"/>
              </a:rPr>
              <a:t>LEVEL OF INVESTMENT</a:t>
            </a:r>
            <a:endParaRPr lang="fr-FR" altLang="fr-FR" sz="900" b="1" dirty="0">
              <a:solidFill>
                <a:schemeClr val="bg1"/>
              </a:solidFill>
              <a:latin typeface="Arial" panose="020B0604020202020204" pitchFamily="34" charset="0"/>
              <a:cs typeface="Arial" panose="020B0604020202020204" pitchFamily="34" charset="0"/>
            </a:endParaRPr>
          </a:p>
        </p:txBody>
      </p:sp>
      <p:sp>
        <p:nvSpPr>
          <p:cNvPr id="4110" name="AutoShape 39"/>
          <p:cNvSpPr>
            <a:spLocks noChangeArrowheads="1"/>
          </p:cNvSpPr>
          <p:nvPr/>
        </p:nvSpPr>
        <p:spPr bwMode="gray">
          <a:xfrm flipH="1">
            <a:off x="3276600" y="4008403"/>
            <a:ext cx="2015573" cy="681653"/>
          </a:xfrm>
          <a:prstGeom prst="notchedRightArrow">
            <a:avLst>
              <a:gd name="adj1" fmla="val 73454"/>
              <a:gd name="adj2" fmla="val 47129"/>
            </a:avLst>
          </a:prstGeom>
          <a:solidFill>
            <a:srgbClr val="4886C3"/>
          </a:solidFill>
          <a:ln>
            <a:noFill/>
          </a:ln>
          <a:effectLst/>
          <a:extLst/>
        </p:spPr>
        <p:txBody>
          <a:bodyPr wrap="none" lIns="72000" tIns="180000" rIns="0" bIns="180000" anchor="ctr">
            <a:spAutoFit/>
          </a:bodyPr>
          <a:lstStyle>
            <a:lvl1pPr marL="3175">
              <a:lnSpc>
                <a:spcPct val="120000"/>
              </a:lnSpc>
              <a:spcBef>
                <a:spcPct val="20000"/>
              </a:spcBef>
              <a:buClr>
                <a:schemeClr val="hlink"/>
              </a:buClr>
              <a:buChar char="•"/>
              <a:defRPr>
                <a:solidFill>
                  <a:schemeClr val="tx2"/>
                </a:solidFill>
                <a:latin typeface="Verdana" pitchFamily="34" charset="0"/>
                <a:ea typeface="Arial Unicode MS" pitchFamily="34" charset="-128"/>
                <a:cs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itchFamily="34" charset="0"/>
                <a:ea typeface="Arial Unicode MS" pitchFamily="34" charset="-128"/>
                <a:cs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itchFamily="34" charset="0"/>
                <a:ea typeface="Arial Unicode MS" pitchFamily="34" charset="-128"/>
                <a:cs typeface="Arial Unicode MS" pitchFamily="34" charset="-128"/>
              </a:defRPr>
            </a:lvl3pPr>
            <a:lvl4pPr marL="16002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4pPr>
            <a:lvl5pPr marL="20574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9pPr>
          </a:lstStyle>
          <a:p>
            <a:pPr eaLnBrk="1" hangingPunct="1">
              <a:lnSpc>
                <a:spcPct val="100000"/>
              </a:lnSpc>
              <a:spcBef>
                <a:spcPct val="0"/>
              </a:spcBef>
              <a:buClrTx/>
              <a:buFontTx/>
              <a:buNone/>
            </a:pPr>
            <a:r>
              <a:rPr lang="fr-BE" altLang="fr-FR" sz="900" b="1" dirty="0">
                <a:solidFill>
                  <a:schemeClr val="bg1"/>
                </a:solidFill>
                <a:latin typeface="Arial" panose="020B0604020202020204" pitchFamily="34" charset="0"/>
                <a:cs typeface="Arial" panose="020B0604020202020204" pitchFamily="34" charset="0"/>
              </a:rPr>
              <a:t>LEVEL OF DEVELOPMENT</a:t>
            </a:r>
            <a:endParaRPr lang="fr-FR" altLang="fr-FR" sz="900" b="1" dirty="0">
              <a:solidFill>
                <a:schemeClr val="bg1"/>
              </a:solidFill>
              <a:latin typeface="Arial" panose="020B0604020202020204" pitchFamily="34" charset="0"/>
              <a:cs typeface="Arial" panose="020B0604020202020204" pitchFamily="34" charset="0"/>
            </a:endParaRPr>
          </a:p>
        </p:txBody>
      </p:sp>
      <p:sp>
        <p:nvSpPr>
          <p:cNvPr id="14376" name="Rectangle 40"/>
          <p:cNvSpPr>
            <a:spLocks noChangeArrowheads="1"/>
          </p:cNvSpPr>
          <p:nvPr/>
        </p:nvSpPr>
        <p:spPr bwMode="gray">
          <a:xfrm>
            <a:off x="6126163" y="2708548"/>
            <a:ext cx="14430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175"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1pPr>
            <a:lvl2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2pPr>
            <a:lvl3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3pPr>
            <a:lvl4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4pPr>
            <a:lvl5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5pPr>
            <a:lvl6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6pPr>
            <a:lvl7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7pPr>
            <a:lvl8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8pPr>
            <a:lvl9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defRPr/>
            </a:pPr>
            <a:r>
              <a:rPr lang="fr-FR" altLang="fr-FR" sz="1400" b="1" dirty="0" smtClean="0">
                <a:solidFill>
                  <a:schemeClr val="hlink"/>
                </a:solidFill>
                <a:effectLst>
                  <a:outerShdw blurRad="38100" dist="38100" dir="2700000" algn="tl">
                    <a:srgbClr val="C0C0C0"/>
                  </a:outerShdw>
                </a:effectLst>
              </a:rPr>
              <a:t>€ 181 billion</a:t>
            </a:r>
          </a:p>
        </p:txBody>
      </p:sp>
      <p:sp>
        <p:nvSpPr>
          <p:cNvPr id="14377" name="Rectangle 41"/>
          <p:cNvSpPr>
            <a:spLocks noChangeArrowheads="1"/>
          </p:cNvSpPr>
          <p:nvPr/>
        </p:nvSpPr>
        <p:spPr bwMode="gray">
          <a:xfrm>
            <a:off x="6689725" y="2938736"/>
            <a:ext cx="16986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175"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1pPr>
            <a:lvl2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2pPr>
            <a:lvl3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3pPr>
            <a:lvl4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4pPr>
            <a:lvl5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5pPr>
            <a:lvl6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6pPr>
            <a:lvl7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7pPr>
            <a:lvl8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8pPr>
            <a:lvl9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defRPr/>
            </a:pPr>
            <a:r>
              <a:rPr lang="fr-BE" altLang="fr-FR" sz="800" b="1" smtClean="0">
                <a:solidFill>
                  <a:schemeClr val="hlink"/>
                </a:solidFill>
                <a:effectLst>
                  <a:outerShdw blurRad="38100" dist="38100" dir="2700000" algn="tl">
                    <a:srgbClr val="C0C0C0"/>
                  </a:outerShdw>
                </a:effectLst>
              </a:rPr>
              <a:t>for less developed regions</a:t>
            </a:r>
            <a:endParaRPr lang="fr-FR" altLang="fr-FR" sz="800" b="1" smtClean="0">
              <a:solidFill>
                <a:schemeClr val="hlink"/>
              </a:solidFill>
              <a:effectLst>
                <a:outerShdw blurRad="38100" dist="38100" dir="2700000" algn="tl">
                  <a:srgbClr val="C0C0C0"/>
                </a:outerShdw>
              </a:effectLst>
            </a:endParaRPr>
          </a:p>
        </p:txBody>
      </p:sp>
      <p:sp>
        <p:nvSpPr>
          <p:cNvPr id="4113" name="Rectangle 42"/>
          <p:cNvSpPr>
            <a:spLocks noChangeArrowheads="1"/>
          </p:cNvSpPr>
          <p:nvPr/>
        </p:nvSpPr>
        <p:spPr bwMode="gray">
          <a:xfrm>
            <a:off x="6689725" y="3089548"/>
            <a:ext cx="170973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175">
              <a:lnSpc>
                <a:spcPct val="120000"/>
              </a:lnSpc>
              <a:spcBef>
                <a:spcPct val="20000"/>
              </a:spcBef>
              <a:buClr>
                <a:schemeClr val="hlink"/>
              </a:buClr>
              <a:buChar char="•"/>
              <a:defRPr>
                <a:solidFill>
                  <a:schemeClr val="tx2"/>
                </a:solidFill>
                <a:latin typeface="Verdana" pitchFamily="34" charset="0"/>
                <a:ea typeface="Arial Unicode MS" pitchFamily="34" charset="-128"/>
                <a:cs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itchFamily="34" charset="0"/>
                <a:ea typeface="Arial Unicode MS" pitchFamily="34" charset="-128"/>
                <a:cs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itchFamily="34" charset="0"/>
                <a:ea typeface="Arial Unicode MS" pitchFamily="34" charset="-128"/>
                <a:cs typeface="Arial Unicode MS" pitchFamily="34" charset="-128"/>
              </a:defRPr>
            </a:lvl3pPr>
            <a:lvl4pPr marL="16002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4pPr>
            <a:lvl5pPr marL="20574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9pPr>
          </a:lstStyle>
          <a:p>
            <a:pPr eaLnBrk="1" hangingPunct="1">
              <a:lnSpc>
                <a:spcPct val="100000"/>
              </a:lnSpc>
              <a:spcBef>
                <a:spcPct val="0"/>
              </a:spcBef>
              <a:buClrTx/>
              <a:buFontTx/>
              <a:buNone/>
            </a:pPr>
            <a:r>
              <a:rPr lang="fr-BE" altLang="fr-FR" sz="700" b="1">
                <a:solidFill>
                  <a:srgbClr val="333333"/>
                </a:solidFill>
              </a:rPr>
              <a:t>GDP &lt; 75% of EU-27 average</a:t>
            </a:r>
            <a:endParaRPr lang="fr-FR" altLang="fr-FR" sz="700" b="1">
              <a:solidFill>
                <a:srgbClr val="333333"/>
              </a:solidFill>
            </a:endParaRPr>
          </a:p>
        </p:txBody>
      </p:sp>
      <p:sp>
        <p:nvSpPr>
          <p:cNvPr id="4114" name="Rectangle 43"/>
          <p:cNvSpPr>
            <a:spLocks noChangeArrowheads="1"/>
          </p:cNvSpPr>
          <p:nvPr/>
        </p:nvSpPr>
        <p:spPr bwMode="gray">
          <a:xfrm>
            <a:off x="7999413" y="3265761"/>
            <a:ext cx="749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75">
              <a:lnSpc>
                <a:spcPct val="120000"/>
              </a:lnSpc>
              <a:spcBef>
                <a:spcPct val="20000"/>
              </a:spcBef>
              <a:buClr>
                <a:schemeClr val="hlink"/>
              </a:buClr>
              <a:buChar char="•"/>
              <a:defRPr>
                <a:solidFill>
                  <a:schemeClr val="tx2"/>
                </a:solidFill>
                <a:latin typeface="Verdana" pitchFamily="34" charset="0"/>
                <a:ea typeface="Arial Unicode MS" pitchFamily="34" charset="-128"/>
                <a:cs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itchFamily="34" charset="0"/>
                <a:ea typeface="Arial Unicode MS" pitchFamily="34" charset="-128"/>
                <a:cs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itchFamily="34" charset="0"/>
                <a:ea typeface="Arial Unicode MS" pitchFamily="34" charset="-128"/>
                <a:cs typeface="Arial Unicode MS" pitchFamily="34" charset="-128"/>
              </a:defRPr>
            </a:lvl3pPr>
            <a:lvl4pPr marL="16002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4pPr>
            <a:lvl5pPr marL="20574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9pPr>
          </a:lstStyle>
          <a:p>
            <a:pPr eaLnBrk="1" hangingPunct="1">
              <a:lnSpc>
                <a:spcPct val="100000"/>
              </a:lnSpc>
              <a:spcBef>
                <a:spcPct val="0"/>
              </a:spcBef>
              <a:buClrTx/>
              <a:buFontTx/>
              <a:buNone/>
            </a:pPr>
            <a:r>
              <a:rPr lang="fr-BE" altLang="fr-FR" sz="900" b="1" dirty="0">
                <a:solidFill>
                  <a:srgbClr val="333333"/>
                </a:solidFill>
              </a:rPr>
              <a:t>27% of</a:t>
            </a:r>
            <a:br>
              <a:rPr lang="fr-BE" altLang="fr-FR" sz="900" b="1" dirty="0">
                <a:solidFill>
                  <a:srgbClr val="333333"/>
                </a:solidFill>
              </a:rPr>
            </a:br>
            <a:r>
              <a:rPr lang="fr-BE" altLang="fr-FR" sz="900" b="1" dirty="0">
                <a:solidFill>
                  <a:srgbClr val="333333"/>
                </a:solidFill>
              </a:rPr>
              <a:t>EU pop.</a:t>
            </a:r>
            <a:endParaRPr lang="fr-FR" altLang="fr-FR" sz="900" b="1" dirty="0">
              <a:solidFill>
                <a:srgbClr val="333333"/>
              </a:solidFill>
            </a:endParaRPr>
          </a:p>
        </p:txBody>
      </p:sp>
      <p:sp>
        <p:nvSpPr>
          <p:cNvPr id="14380" name="Rectangle 44"/>
          <p:cNvSpPr>
            <a:spLocks noChangeArrowheads="1"/>
          </p:cNvSpPr>
          <p:nvPr/>
        </p:nvSpPr>
        <p:spPr bwMode="gray">
          <a:xfrm>
            <a:off x="7092950" y="3886473"/>
            <a:ext cx="14065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algn="ctr" rotWithShape="0">
                    <a:srgbClr val="333333">
                      <a:alpha val="50000"/>
                    </a:srgbClr>
                  </a:outerShdw>
                </a:effectLst>
              </a14:hiddenEffects>
            </a:ext>
          </a:extLst>
        </p:spPr>
        <p:txBody>
          <a:bodyPr wrap="none">
            <a:spAutoFit/>
          </a:bodyPr>
          <a:lstStyle>
            <a:lvl1pPr marL="3175"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1pPr>
            <a:lvl2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2pPr>
            <a:lvl3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3pPr>
            <a:lvl4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4pPr>
            <a:lvl5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5pPr>
            <a:lvl6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6pPr>
            <a:lvl7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7pPr>
            <a:lvl8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8pPr>
            <a:lvl9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defRPr/>
            </a:pPr>
            <a:r>
              <a:rPr lang="fr-BE" altLang="fr-FR" sz="800" b="1" smtClean="0">
                <a:solidFill>
                  <a:srgbClr val="FF9900"/>
                </a:solidFill>
                <a:effectLst>
                  <a:outerShdw blurRad="38100" dist="38100" dir="2700000" algn="tl">
                    <a:srgbClr val="C0C0C0"/>
                  </a:outerShdw>
                </a:effectLst>
              </a:rPr>
              <a:t>for transition regions</a:t>
            </a:r>
            <a:endParaRPr lang="fr-FR" altLang="fr-FR" sz="800" b="1" smtClean="0">
              <a:solidFill>
                <a:srgbClr val="FF9900"/>
              </a:solidFill>
              <a:effectLst>
                <a:outerShdw blurRad="38100" dist="38100" dir="2700000" algn="tl">
                  <a:srgbClr val="C0C0C0"/>
                </a:outerShdw>
              </a:effectLst>
            </a:endParaRPr>
          </a:p>
        </p:txBody>
      </p:sp>
      <p:sp>
        <p:nvSpPr>
          <p:cNvPr id="4116" name="Rectangle 45"/>
          <p:cNvSpPr>
            <a:spLocks noChangeArrowheads="1"/>
          </p:cNvSpPr>
          <p:nvPr/>
        </p:nvSpPr>
        <p:spPr bwMode="gray">
          <a:xfrm>
            <a:off x="6689725" y="4037286"/>
            <a:ext cx="17716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175">
              <a:lnSpc>
                <a:spcPct val="120000"/>
              </a:lnSpc>
              <a:spcBef>
                <a:spcPct val="20000"/>
              </a:spcBef>
              <a:buClr>
                <a:schemeClr val="hlink"/>
              </a:buClr>
              <a:buChar char="•"/>
              <a:defRPr>
                <a:solidFill>
                  <a:schemeClr val="tx2"/>
                </a:solidFill>
                <a:latin typeface="Verdana" pitchFamily="34" charset="0"/>
                <a:ea typeface="Arial Unicode MS" pitchFamily="34" charset="-128"/>
                <a:cs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itchFamily="34" charset="0"/>
                <a:ea typeface="Arial Unicode MS" pitchFamily="34" charset="-128"/>
                <a:cs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itchFamily="34" charset="0"/>
                <a:ea typeface="Arial Unicode MS" pitchFamily="34" charset="-128"/>
                <a:cs typeface="Arial Unicode MS" pitchFamily="34" charset="-128"/>
              </a:defRPr>
            </a:lvl3pPr>
            <a:lvl4pPr marL="16002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4pPr>
            <a:lvl5pPr marL="20574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9pPr>
          </a:lstStyle>
          <a:p>
            <a:pPr eaLnBrk="1" hangingPunct="1">
              <a:lnSpc>
                <a:spcPct val="100000"/>
              </a:lnSpc>
              <a:spcBef>
                <a:spcPct val="0"/>
              </a:spcBef>
              <a:buClrTx/>
              <a:buFontTx/>
              <a:buNone/>
            </a:pPr>
            <a:r>
              <a:rPr lang="fr-BE" altLang="fr-FR" sz="700" b="1">
                <a:solidFill>
                  <a:srgbClr val="333333"/>
                </a:solidFill>
              </a:rPr>
              <a:t>GDP 75-90% of EU-27 average</a:t>
            </a:r>
            <a:endParaRPr lang="fr-FR" altLang="fr-FR" sz="700" b="1">
              <a:solidFill>
                <a:srgbClr val="333333"/>
              </a:solidFill>
            </a:endParaRPr>
          </a:p>
        </p:txBody>
      </p:sp>
      <p:sp>
        <p:nvSpPr>
          <p:cNvPr id="4117" name="Rectangle 46"/>
          <p:cNvSpPr>
            <a:spLocks noChangeArrowheads="1"/>
          </p:cNvSpPr>
          <p:nvPr/>
        </p:nvSpPr>
        <p:spPr bwMode="gray">
          <a:xfrm>
            <a:off x="7999413" y="4213498"/>
            <a:ext cx="749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75">
              <a:lnSpc>
                <a:spcPct val="120000"/>
              </a:lnSpc>
              <a:spcBef>
                <a:spcPct val="20000"/>
              </a:spcBef>
              <a:buClr>
                <a:schemeClr val="hlink"/>
              </a:buClr>
              <a:buChar char="•"/>
              <a:defRPr>
                <a:solidFill>
                  <a:schemeClr val="tx2"/>
                </a:solidFill>
                <a:latin typeface="Verdana" pitchFamily="34" charset="0"/>
                <a:ea typeface="Arial Unicode MS" pitchFamily="34" charset="-128"/>
                <a:cs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itchFamily="34" charset="0"/>
                <a:ea typeface="Arial Unicode MS" pitchFamily="34" charset="-128"/>
                <a:cs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itchFamily="34" charset="0"/>
                <a:ea typeface="Arial Unicode MS" pitchFamily="34" charset="-128"/>
                <a:cs typeface="Arial Unicode MS" pitchFamily="34" charset="-128"/>
              </a:defRPr>
            </a:lvl3pPr>
            <a:lvl4pPr marL="16002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4pPr>
            <a:lvl5pPr marL="20574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9pPr>
          </a:lstStyle>
          <a:p>
            <a:pPr eaLnBrk="1" hangingPunct="1">
              <a:lnSpc>
                <a:spcPct val="100000"/>
              </a:lnSpc>
              <a:spcBef>
                <a:spcPct val="0"/>
              </a:spcBef>
              <a:buClrTx/>
              <a:buFontTx/>
              <a:buNone/>
            </a:pPr>
            <a:r>
              <a:rPr lang="fr-BE" altLang="fr-FR" sz="900" b="1" dirty="0">
                <a:solidFill>
                  <a:srgbClr val="333333"/>
                </a:solidFill>
              </a:rPr>
              <a:t>12% of</a:t>
            </a:r>
            <a:br>
              <a:rPr lang="fr-BE" altLang="fr-FR" sz="900" b="1" dirty="0">
                <a:solidFill>
                  <a:srgbClr val="333333"/>
                </a:solidFill>
              </a:rPr>
            </a:br>
            <a:r>
              <a:rPr lang="fr-BE" altLang="fr-FR" sz="900" b="1" dirty="0">
                <a:solidFill>
                  <a:srgbClr val="333333"/>
                </a:solidFill>
              </a:rPr>
              <a:t>EU pop.</a:t>
            </a:r>
            <a:endParaRPr lang="fr-FR" altLang="fr-FR" sz="900" b="1" dirty="0">
              <a:solidFill>
                <a:srgbClr val="333333"/>
              </a:solidFill>
            </a:endParaRPr>
          </a:p>
        </p:txBody>
      </p:sp>
      <p:sp>
        <p:nvSpPr>
          <p:cNvPr id="14383" name="Rectangle 47"/>
          <p:cNvSpPr>
            <a:spLocks noChangeArrowheads="1"/>
          </p:cNvSpPr>
          <p:nvPr/>
        </p:nvSpPr>
        <p:spPr bwMode="gray">
          <a:xfrm>
            <a:off x="6410325" y="3795986"/>
            <a:ext cx="8255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algn="ctr" rotWithShape="0">
                    <a:srgbClr val="333333">
                      <a:alpha val="50000"/>
                    </a:srgbClr>
                  </a:outerShdw>
                </a:effectLst>
              </a14:hiddenEffects>
            </a:ext>
          </a:extLst>
        </p:spPr>
        <p:txBody>
          <a:bodyPr wrap="none">
            <a:spAutoFit/>
          </a:bodyPr>
          <a:lstStyle>
            <a:lvl1pPr marL="3175"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1pPr>
            <a:lvl2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2pPr>
            <a:lvl3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3pPr>
            <a:lvl4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4pPr>
            <a:lvl5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5pPr>
            <a:lvl6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6pPr>
            <a:lvl7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7pPr>
            <a:lvl8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8pPr>
            <a:lvl9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lgn="r" eaLnBrk="1" hangingPunct="1">
              <a:defRPr/>
            </a:pPr>
            <a:r>
              <a:rPr lang="fr-FR" altLang="fr-FR" sz="1400" b="1" dirty="0" smtClean="0">
                <a:solidFill>
                  <a:srgbClr val="FF9900"/>
                </a:solidFill>
                <a:effectLst>
                  <a:outerShdw blurRad="38100" dist="38100" dir="2700000" algn="tl">
                    <a:srgbClr val="C0C0C0"/>
                  </a:outerShdw>
                </a:effectLst>
              </a:rPr>
              <a:t>€38bn</a:t>
            </a:r>
          </a:p>
        </p:txBody>
      </p:sp>
      <p:sp>
        <p:nvSpPr>
          <p:cNvPr id="14384" name="Rectangle 48"/>
          <p:cNvSpPr>
            <a:spLocks noChangeArrowheads="1"/>
          </p:cNvSpPr>
          <p:nvPr/>
        </p:nvSpPr>
        <p:spPr bwMode="gray">
          <a:xfrm>
            <a:off x="6804025" y="4743723"/>
            <a:ext cx="17716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175"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1pPr>
            <a:lvl2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2pPr>
            <a:lvl3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3pPr>
            <a:lvl4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4pPr>
            <a:lvl5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5pPr>
            <a:lvl6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6pPr>
            <a:lvl7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7pPr>
            <a:lvl8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8pPr>
            <a:lvl9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defRPr/>
            </a:pPr>
            <a:r>
              <a:rPr lang="fr-BE" altLang="fr-FR" sz="800" b="1" smtClean="0">
                <a:solidFill>
                  <a:srgbClr val="FBDB88"/>
                </a:solidFill>
                <a:effectLst>
                  <a:outerShdw blurRad="38100" dist="38100" dir="2700000" algn="tl">
                    <a:srgbClr val="C0C0C0"/>
                  </a:outerShdw>
                </a:effectLst>
              </a:rPr>
              <a:t>for more developed regions</a:t>
            </a:r>
            <a:endParaRPr lang="fr-FR" altLang="fr-FR" sz="800" b="1" smtClean="0">
              <a:solidFill>
                <a:srgbClr val="FBDB88"/>
              </a:solidFill>
              <a:effectLst>
                <a:outerShdw blurRad="38100" dist="38100" dir="2700000" algn="tl">
                  <a:srgbClr val="C0C0C0"/>
                </a:outerShdw>
              </a:effectLst>
            </a:endParaRPr>
          </a:p>
        </p:txBody>
      </p:sp>
      <p:sp>
        <p:nvSpPr>
          <p:cNvPr id="4120" name="Rectangle 49"/>
          <p:cNvSpPr>
            <a:spLocks noChangeArrowheads="1"/>
          </p:cNvSpPr>
          <p:nvPr/>
        </p:nvSpPr>
        <p:spPr bwMode="gray">
          <a:xfrm>
            <a:off x="6689725" y="4894536"/>
            <a:ext cx="170973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175">
              <a:lnSpc>
                <a:spcPct val="120000"/>
              </a:lnSpc>
              <a:spcBef>
                <a:spcPct val="20000"/>
              </a:spcBef>
              <a:buClr>
                <a:schemeClr val="hlink"/>
              </a:buClr>
              <a:buChar char="•"/>
              <a:defRPr>
                <a:solidFill>
                  <a:schemeClr val="tx2"/>
                </a:solidFill>
                <a:latin typeface="Verdana" pitchFamily="34" charset="0"/>
                <a:ea typeface="Arial Unicode MS" pitchFamily="34" charset="-128"/>
                <a:cs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itchFamily="34" charset="0"/>
                <a:ea typeface="Arial Unicode MS" pitchFamily="34" charset="-128"/>
                <a:cs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itchFamily="34" charset="0"/>
                <a:ea typeface="Arial Unicode MS" pitchFamily="34" charset="-128"/>
                <a:cs typeface="Arial Unicode MS" pitchFamily="34" charset="-128"/>
              </a:defRPr>
            </a:lvl3pPr>
            <a:lvl4pPr marL="16002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4pPr>
            <a:lvl5pPr marL="20574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9pPr>
          </a:lstStyle>
          <a:p>
            <a:pPr eaLnBrk="1" hangingPunct="1">
              <a:lnSpc>
                <a:spcPct val="100000"/>
              </a:lnSpc>
              <a:spcBef>
                <a:spcPct val="0"/>
              </a:spcBef>
              <a:buClrTx/>
              <a:buFontTx/>
              <a:buNone/>
            </a:pPr>
            <a:r>
              <a:rPr lang="fr-BE" altLang="fr-FR" sz="700" b="1">
                <a:solidFill>
                  <a:srgbClr val="333333"/>
                </a:solidFill>
              </a:rPr>
              <a:t>GDP &gt; 90% of EU-27 average</a:t>
            </a:r>
            <a:endParaRPr lang="fr-FR" altLang="fr-FR" sz="700" b="1">
              <a:solidFill>
                <a:srgbClr val="333333"/>
              </a:solidFill>
            </a:endParaRPr>
          </a:p>
        </p:txBody>
      </p:sp>
      <p:sp>
        <p:nvSpPr>
          <p:cNvPr id="4121" name="Rectangle 50"/>
          <p:cNvSpPr>
            <a:spLocks noChangeArrowheads="1"/>
          </p:cNvSpPr>
          <p:nvPr/>
        </p:nvSpPr>
        <p:spPr bwMode="gray">
          <a:xfrm>
            <a:off x="7999413" y="5070748"/>
            <a:ext cx="749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75">
              <a:lnSpc>
                <a:spcPct val="120000"/>
              </a:lnSpc>
              <a:spcBef>
                <a:spcPct val="20000"/>
              </a:spcBef>
              <a:buClr>
                <a:schemeClr val="hlink"/>
              </a:buClr>
              <a:buChar char="•"/>
              <a:defRPr>
                <a:solidFill>
                  <a:schemeClr val="tx2"/>
                </a:solidFill>
                <a:latin typeface="Verdana" pitchFamily="34" charset="0"/>
                <a:ea typeface="Arial Unicode MS" pitchFamily="34" charset="-128"/>
                <a:cs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itchFamily="34" charset="0"/>
                <a:ea typeface="Arial Unicode MS" pitchFamily="34" charset="-128"/>
                <a:cs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itchFamily="34" charset="0"/>
                <a:ea typeface="Arial Unicode MS" pitchFamily="34" charset="-128"/>
                <a:cs typeface="Arial Unicode MS" pitchFamily="34" charset="-128"/>
              </a:defRPr>
            </a:lvl3pPr>
            <a:lvl4pPr marL="16002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4pPr>
            <a:lvl5pPr marL="2057400" indent="-228600">
              <a:spcBef>
                <a:spcPct val="20000"/>
              </a:spcBef>
              <a:buChar char="»"/>
              <a:defRPr sz="2000">
                <a:solidFill>
                  <a:schemeClr val="tx1"/>
                </a:solidFill>
                <a:latin typeface="Verdana"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itchFamily="34" charset="0"/>
                <a:ea typeface="Arial Unicode MS" pitchFamily="34" charset="-128"/>
                <a:cs typeface="Arial Unicode MS" pitchFamily="34" charset="-128"/>
              </a:defRPr>
            </a:lvl9pPr>
          </a:lstStyle>
          <a:p>
            <a:pPr eaLnBrk="1" hangingPunct="1">
              <a:lnSpc>
                <a:spcPct val="100000"/>
              </a:lnSpc>
              <a:spcBef>
                <a:spcPct val="0"/>
              </a:spcBef>
              <a:buClrTx/>
              <a:buFontTx/>
              <a:buNone/>
            </a:pPr>
            <a:r>
              <a:rPr lang="fr-BE" altLang="fr-FR" sz="900" b="1" dirty="0">
                <a:solidFill>
                  <a:srgbClr val="333333"/>
                </a:solidFill>
              </a:rPr>
              <a:t>61% of</a:t>
            </a:r>
            <a:br>
              <a:rPr lang="fr-BE" altLang="fr-FR" sz="900" b="1" dirty="0">
                <a:solidFill>
                  <a:srgbClr val="333333"/>
                </a:solidFill>
              </a:rPr>
            </a:br>
            <a:r>
              <a:rPr lang="fr-BE" altLang="fr-FR" sz="900" b="1" dirty="0">
                <a:solidFill>
                  <a:srgbClr val="333333"/>
                </a:solidFill>
              </a:rPr>
              <a:t>EU pop.</a:t>
            </a:r>
            <a:endParaRPr lang="fr-FR" altLang="fr-FR" sz="900" b="1" dirty="0">
              <a:solidFill>
                <a:srgbClr val="333333"/>
              </a:solidFill>
            </a:endParaRPr>
          </a:p>
        </p:txBody>
      </p:sp>
      <p:sp>
        <p:nvSpPr>
          <p:cNvPr id="14387" name="Rectangle 51"/>
          <p:cNvSpPr>
            <a:spLocks noChangeArrowheads="1"/>
          </p:cNvSpPr>
          <p:nvPr/>
        </p:nvSpPr>
        <p:spPr bwMode="gray">
          <a:xfrm>
            <a:off x="6122988" y="4653236"/>
            <a:ext cx="8255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175"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1pPr>
            <a:lvl2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2pPr>
            <a:lvl3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3pPr>
            <a:lvl4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4pPr>
            <a:lvl5pPr eaLnBrk="0" hangingPunct="0">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5pPr>
            <a:lvl6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6pPr>
            <a:lvl7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7pPr>
            <a:lvl8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8pPr>
            <a:lvl9pPr eaLnBrk="0" fontAlgn="base" hangingPunct="0">
              <a:spcBef>
                <a:spcPct val="0"/>
              </a:spcBef>
              <a:spcAft>
                <a:spcPct val="0"/>
              </a:spcAft>
              <a:defRPr sz="12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lgn="r" eaLnBrk="1" hangingPunct="1">
              <a:defRPr/>
            </a:pPr>
            <a:r>
              <a:rPr lang="fr-FR" altLang="fr-FR" sz="1400" b="1" dirty="0" smtClean="0">
                <a:solidFill>
                  <a:srgbClr val="FBDB88"/>
                </a:solidFill>
                <a:effectLst>
                  <a:outerShdw blurRad="38100" dist="38100" dir="2700000" algn="tl">
                    <a:srgbClr val="C0C0C0"/>
                  </a:outerShdw>
                </a:effectLst>
              </a:rPr>
              <a:t>€57bn</a:t>
            </a:r>
          </a:p>
        </p:txBody>
      </p:sp>
      <p:sp>
        <p:nvSpPr>
          <p:cNvPr id="31"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a:solidFill>
                  <a:schemeClr val="bg2">
                    <a:lumMod val="75000"/>
                  </a:schemeClr>
                </a:solidFill>
                <a:latin typeface="Arial" panose="020B0604020202020204" pitchFamily="34" charset="0"/>
                <a:cs typeface="Arial" panose="020B0604020202020204" pitchFamily="34" charset="0"/>
              </a:rPr>
              <a:t>Implementing policies – regional policy</a:t>
            </a:r>
          </a:p>
        </p:txBody>
      </p:sp>
    </p:spTree>
    <p:extLst>
      <p:ext uri="{BB962C8B-B14F-4D97-AF65-F5344CB8AC3E}">
        <p14:creationId xmlns:p14="http://schemas.microsoft.com/office/powerpoint/2010/main" val="345005555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388"/>
                                        </p:tgtEl>
                                        <p:attrNameLst>
                                          <p:attrName>style.visibility</p:attrName>
                                        </p:attrNameLst>
                                      </p:cBhvr>
                                      <p:to>
                                        <p:strVal val="visible"/>
                                      </p:to>
                                    </p:set>
                                    <p:animEffect transition="in" filter="wipe(left)">
                                      <p:cBhvr>
                                        <p:cTn id="7" dur="1000"/>
                                        <p:tgtEl>
                                          <p:spTgt spid="14388"/>
                                        </p:tgtEl>
                                      </p:cBhvr>
                                    </p:animEffect>
                                  </p:childTnLst>
                                </p:cTn>
                              </p:par>
                            </p:childTnLst>
                          </p:cTn>
                        </p:par>
                        <p:par>
                          <p:cTn id="8" fill="hold" nodeType="afterGroup">
                            <p:stCondLst>
                              <p:cond delay="1000"/>
                            </p:stCondLst>
                            <p:childTnLst>
                              <p:par>
                                <p:cTn id="9" presetID="53" presetClass="entr" presetSubtype="0" fill="hold" nodeType="afterEffect">
                                  <p:stCondLst>
                                    <p:cond delay="0"/>
                                  </p:stCondLst>
                                  <p:childTnLst>
                                    <p:set>
                                      <p:cBhvr>
                                        <p:cTn id="10" dur="1" fill="hold">
                                          <p:stCondLst>
                                            <p:cond delay="0"/>
                                          </p:stCondLst>
                                        </p:cTn>
                                        <p:tgtEl>
                                          <p:spTgt spid="14357"/>
                                        </p:tgtEl>
                                        <p:attrNameLst>
                                          <p:attrName>style.visibility</p:attrName>
                                        </p:attrNameLst>
                                      </p:cBhvr>
                                      <p:to>
                                        <p:strVal val="visible"/>
                                      </p:to>
                                    </p:set>
                                    <p:anim calcmode="lin" valueType="num">
                                      <p:cBhvr>
                                        <p:cTn id="11" dur="500" fill="hold"/>
                                        <p:tgtEl>
                                          <p:spTgt spid="14357"/>
                                        </p:tgtEl>
                                        <p:attrNameLst>
                                          <p:attrName>ppt_w</p:attrName>
                                        </p:attrNameLst>
                                      </p:cBhvr>
                                      <p:tavLst>
                                        <p:tav tm="0">
                                          <p:val>
                                            <p:fltVal val="0"/>
                                          </p:val>
                                        </p:tav>
                                        <p:tav tm="100000">
                                          <p:val>
                                            <p:strVal val="#ppt_w"/>
                                          </p:val>
                                        </p:tav>
                                      </p:tavLst>
                                    </p:anim>
                                    <p:anim calcmode="lin" valueType="num">
                                      <p:cBhvr>
                                        <p:cTn id="12" dur="500" fill="hold"/>
                                        <p:tgtEl>
                                          <p:spTgt spid="14357"/>
                                        </p:tgtEl>
                                        <p:attrNameLst>
                                          <p:attrName>ppt_h</p:attrName>
                                        </p:attrNameLst>
                                      </p:cBhvr>
                                      <p:tavLst>
                                        <p:tav tm="0">
                                          <p:val>
                                            <p:fltVal val="0"/>
                                          </p:val>
                                        </p:tav>
                                        <p:tav tm="100000">
                                          <p:val>
                                            <p:strVal val="#ppt_h"/>
                                          </p:val>
                                        </p:tav>
                                      </p:tavLst>
                                    </p:anim>
                                    <p:animEffect transition="in" filter="fade">
                                      <p:cBhvr>
                                        <p:cTn id="13" dur="500"/>
                                        <p:tgtEl>
                                          <p:spTgt spid="14357"/>
                                        </p:tgtEl>
                                      </p:cBhvr>
                                    </p:animEffect>
                                  </p:childTnLst>
                                </p:cTn>
                              </p:par>
                              <p:par>
                                <p:cTn id="14" presetID="53" presetClass="entr" presetSubtype="0" fill="hold" nodeType="withEffect">
                                  <p:stCondLst>
                                    <p:cond delay="0"/>
                                  </p:stCondLst>
                                  <p:childTnLst>
                                    <p:set>
                                      <p:cBhvr>
                                        <p:cTn id="15" dur="1" fill="hold">
                                          <p:stCondLst>
                                            <p:cond delay="0"/>
                                          </p:stCondLst>
                                        </p:cTn>
                                        <p:tgtEl>
                                          <p:spTgt spid="14361"/>
                                        </p:tgtEl>
                                        <p:attrNameLst>
                                          <p:attrName>style.visibility</p:attrName>
                                        </p:attrNameLst>
                                      </p:cBhvr>
                                      <p:to>
                                        <p:strVal val="visible"/>
                                      </p:to>
                                    </p:set>
                                    <p:anim calcmode="lin" valueType="num">
                                      <p:cBhvr>
                                        <p:cTn id="16" dur="500" fill="hold"/>
                                        <p:tgtEl>
                                          <p:spTgt spid="14361"/>
                                        </p:tgtEl>
                                        <p:attrNameLst>
                                          <p:attrName>ppt_w</p:attrName>
                                        </p:attrNameLst>
                                      </p:cBhvr>
                                      <p:tavLst>
                                        <p:tav tm="0">
                                          <p:val>
                                            <p:fltVal val="0"/>
                                          </p:val>
                                        </p:tav>
                                        <p:tav tm="100000">
                                          <p:val>
                                            <p:strVal val="#ppt_w"/>
                                          </p:val>
                                        </p:tav>
                                      </p:tavLst>
                                    </p:anim>
                                    <p:anim calcmode="lin" valueType="num">
                                      <p:cBhvr>
                                        <p:cTn id="17" dur="500" fill="hold"/>
                                        <p:tgtEl>
                                          <p:spTgt spid="14361"/>
                                        </p:tgtEl>
                                        <p:attrNameLst>
                                          <p:attrName>ppt_h</p:attrName>
                                        </p:attrNameLst>
                                      </p:cBhvr>
                                      <p:tavLst>
                                        <p:tav tm="0">
                                          <p:val>
                                            <p:fltVal val="0"/>
                                          </p:val>
                                        </p:tav>
                                        <p:tav tm="100000">
                                          <p:val>
                                            <p:strVal val="#ppt_h"/>
                                          </p:val>
                                        </p:tav>
                                      </p:tavLst>
                                    </p:anim>
                                    <p:animEffect transition="in" filter="fade">
                                      <p:cBhvr>
                                        <p:cTn id="18" dur="500"/>
                                        <p:tgtEl>
                                          <p:spTgt spid="14361"/>
                                        </p:tgtEl>
                                      </p:cBhvr>
                                    </p:animEffect>
                                  </p:childTnLst>
                                </p:cTn>
                              </p:par>
                              <p:par>
                                <p:cTn id="19" presetID="53" presetClass="entr" presetSubtype="0" fill="hold" nodeType="withEffect">
                                  <p:stCondLst>
                                    <p:cond delay="0"/>
                                  </p:stCondLst>
                                  <p:childTnLst>
                                    <p:set>
                                      <p:cBhvr>
                                        <p:cTn id="20" dur="1" fill="hold">
                                          <p:stCondLst>
                                            <p:cond delay="0"/>
                                          </p:stCondLst>
                                        </p:cTn>
                                        <p:tgtEl>
                                          <p:spTgt spid="14368"/>
                                        </p:tgtEl>
                                        <p:attrNameLst>
                                          <p:attrName>style.visibility</p:attrName>
                                        </p:attrNameLst>
                                      </p:cBhvr>
                                      <p:to>
                                        <p:strVal val="visible"/>
                                      </p:to>
                                    </p:set>
                                    <p:anim calcmode="lin" valueType="num">
                                      <p:cBhvr>
                                        <p:cTn id="21" dur="500" fill="hold"/>
                                        <p:tgtEl>
                                          <p:spTgt spid="14368"/>
                                        </p:tgtEl>
                                        <p:attrNameLst>
                                          <p:attrName>ppt_w</p:attrName>
                                        </p:attrNameLst>
                                      </p:cBhvr>
                                      <p:tavLst>
                                        <p:tav tm="0">
                                          <p:val>
                                            <p:fltVal val="0"/>
                                          </p:val>
                                        </p:tav>
                                        <p:tav tm="100000">
                                          <p:val>
                                            <p:strVal val="#ppt_w"/>
                                          </p:val>
                                        </p:tav>
                                      </p:tavLst>
                                    </p:anim>
                                    <p:anim calcmode="lin" valueType="num">
                                      <p:cBhvr>
                                        <p:cTn id="22" dur="500" fill="hold"/>
                                        <p:tgtEl>
                                          <p:spTgt spid="14368"/>
                                        </p:tgtEl>
                                        <p:attrNameLst>
                                          <p:attrName>ppt_h</p:attrName>
                                        </p:attrNameLst>
                                      </p:cBhvr>
                                      <p:tavLst>
                                        <p:tav tm="0">
                                          <p:val>
                                            <p:fltVal val="0"/>
                                          </p:val>
                                        </p:tav>
                                        <p:tav tm="100000">
                                          <p:val>
                                            <p:strVal val="#ppt_h"/>
                                          </p:val>
                                        </p:tav>
                                      </p:tavLst>
                                    </p:anim>
                                    <p:animEffect transition="in" filter="fade">
                                      <p:cBhvr>
                                        <p:cTn id="23" dur="500"/>
                                        <p:tgtEl>
                                          <p:spTgt spid="14368"/>
                                        </p:tgtEl>
                                      </p:cBhvr>
                                    </p:animEffect>
                                  </p:childTnLst>
                                </p:cTn>
                              </p:par>
                            </p:childTnLst>
                          </p:cTn>
                        </p:par>
                        <p:par>
                          <p:cTn id="24" fill="hold" nodeType="afterGroup">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14348"/>
                                        </p:tgtEl>
                                        <p:attrNameLst>
                                          <p:attrName>style.visibility</p:attrName>
                                        </p:attrNameLst>
                                      </p:cBhvr>
                                      <p:to>
                                        <p:strVal val="visible"/>
                                      </p:to>
                                    </p:set>
                                    <p:anim calcmode="lin" valueType="num">
                                      <p:cBhvr>
                                        <p:cTn id="27" dur="500" fill="hold"/>
                                        <p:tgtEl>
                                          <p:spTgt spid="14348"/>
                                        </p:tgtEl>
                                        <p:attrNameLst>
                                          <p:attrName>ppt_w</p:attrName>
                                        </p:attrNameLst>
                                      </p:cBhvr>
                                      <p:tavLst>
                                        <p:tav tm="0">
                                          <p:val>
                                            <p:fltVal val="0"/>
                                          </p:val>
                                        </p:tav>
                                        <p:tav tm="100000">
                                          <p:val>
                                            <p:strVal val="#ppt_w"/>
                                          </p:val>
                                        </p:tav>
                                      </p:tavLst>
                                    </p:anim>
                                    <p:anim calcmode="lin" valueType="num">
                                      <p:cBhvr>
                                        <p:cTn id="28" dur="500" fill="hold"/>
                                        <p:tgtEl>
                                          <p:spTgt spid="14348"/>
                                        </p:tgtEl>
                                        <p:attrNameLst>
                                          <p:attrName>ppt_h</p:attrName>
                                        </p:attrNameLst>
                                      </p:cBhvr>
                                      <p:tavLst>
                                        <p:tav tm="0">
                                          <p:val>
                                            <p:fltVal val="0"/>
                                          </p:val>
                                        </p:tav>
                                        <p:tav tm="100000">
                                          <p:val>
                                            <p:strVal val="#ppt_h"/>
                                          </p:val>
                                        </p:tav>
                                      </p:tavLst>
                                    </p:anim>
                                    <p:animEffect transition="in" filter="fade">
                                      <p:cBhvr>
                                        <p:cTn id="29" dur="500"/>
                                        <p:tgtEl>
                                          <p:spTgt spid="14348"/>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4351"/>
                                        </p:tgtEl>
                                        <p:attrNameLst>
                                          <p:attrName>style.visibility</p:attrName>
                                        </p:attrNameLst>
                                      </p:cBhvr>
                                      <p:to>
                                        <p:strVal val="visible"/>
                                      </p:to>
                                    </p:set>
                                    <p:anim calcmode="lin" valueType="num">
                                      <p:cBhvr>
                                        <p:cTn id="32" dur="500" fill="hold"/>
                                        <p:tgtEl>
                                          <p:spTgt spid="14351"/>
                                        </p:tgtEl>
                                        <p:attrNameLst>
                                          <p:attrName>ppt_w</p:attrName>
                                        </p:attrNameLst>
                                      </p:cBhvr>
                                      <p:tavLst>
                                        <p:tav tm="0">
                                          <p:val>
                                            <p:fltVal val="0"/>
                                          </p:val>
                                        </p:tav>
                                        <p:tav tm="100000">
                                          <p:val>
                                            <p:strVal val="#ppt_w"/>
                                          </p:val>
                                        </p:tav>
                                      </p:tavLst>
                                    </p:anim>
                                    <p:anim calcmode="lin" valueType="num">
                                      <p:cBhvr>
                                        <p:cTn id="33" dur="500" fill="hold"/>
                                        <p:tgtEl>
                                          <p:spTgt spid="14351"/>
                                        </p:tgtEl>
                                        <p:attrNameLst>
                                          <p:attrName>ppt_h</p:attrName>
                                        </p:attrNameLst>
                                      </p:cBhvr>
                                      <p:tavLst>
                                        <p:tav tm="0">
                                          <p:val>
                                            <p:fltVal val="0"/>
                                          </p:val>
                                        </p:tav>
                                        <p:tav tm="100000">
                                          <p:val>
                                            <p:strVal val="#ppt_h"/>
                                          </p:val>
                                        </p:tav>
                                      </p:tavLst>
                                    </p:anim>
                                    <p:animEffect transition="in" filter="fade">
                                      <p:cBhvr>
                                        <p:cTn id="34" dur="500"/>
                                        <p:tgtEl>
                                          <p:spTgt spid="14351"/>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4352"/>
                                        </p:tgtEl>
                                        <p:attrNameLst>
                                          <p:attrName>style.visibility</p:attrName>
                                        </p:attrNameLst>
                                      </p:cBhvr>
                                      <p:to>
                                        <p:strVal val="visible"/>
                                      </p:to>
                                    </p:set>
                                    <p:anim calcmode="lin" valueType="num">
                                      <p:cBhvr>
                                        <p:cTn id="37" dur="500" fill="hold"/>
                                        <p:tgtEl>
                                          <p:spTgt spid="14352"/>
                                        </p:tgtEl>
                                        <p:attrNameLst>
                                          <p:attrName>ppt_w</p:attrName>
                                        </p:attrNameLst>
                                      </p:cBhvr>
                                      <p:tavLst>
                                        <p:tav tm="0">
                                          <p:val>
                                            <p:fltVal val="0"/>
                                          </p:val>
                                        </p:tav>
                                        <p:tav tm="100000">
                                          <p:val>
                                            <p:strVal val="#ppt_w"/>
                                          </p:val>
                                        </p:tav>
                                      </p:tavLst>
                                    </p:anim>
                                    <p:anim calcmode="lin" valueType="num">
                                      <p:cBhvr>
                                        <p:cTn id="38" dur="500" fill="hold"/>
                                        <p:tgtEl>
                                          <p:spTgt spid="14352"/>
                                        </p:tgtEl>
                                        <p:attrNameLst>
                                          <p:attrName>ppt_h</p:attrName>
                                        </p:attrNameLst>
                                      </p:cBhvr>
                                      <p:tavLst>
                                        <p:tav tm="0">
                                          <p:val>
                                            <p:fltVal val="0"/>
                                          </p:val>
                                        </p:tav>
                                        <p:tav tm="100000">
                                          <p:val>
                                            <p:strVal val="#ppt_h"/>
                                          </p:val>
                                        </p:tav>
                                      </p:tavLst>
                                    </p:anim>
                                    <p:animEffect transition="in" filter="fade">
                                      <p:cBhvr>
                                        <p:cTn id="39" dur="500"/>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animBg="1"/>
      <p:bldP spid="14351" grpId="0"/>
      <p:bldP spid="143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a:solidFill>
                  <a:schemeClr val="bg2">
                    <a:lumMod val="75000"/>
                  </a:schemeClr>
                </a:solidFill>
                <a:latin typeface="Arial" panose="020B0604020202020204" pitchFamily="34" charset="0"/>
                <a:cs typeface="Arial" panose="020B0604020202020204" pitchFamily="34" charset="0"/>
              </a:rPr>
              <a:t>Implementing policies – regional </a:t>
            </a:r>
            <a:r>
              <a:rPr lang="en-GB" sz="2200" kern="0" dirty="0" smtClean="0">
                <a:solidFill>
                  <a:schemeClr val="bg2">
                    <a:lumMod val="75000"/>
                  </a:schemeClr>
                </a:solidFill>
                <a:latin typeface="Arial" panose="020B0604020202020204" pitchFamily="34" charset="0"/>
                <a:cs typeface="Arial" panose="020B0604020202020204" pitchFamily="34" charset="0"/>
              </a:rPr>
              <a:t>policy - r</a:t>
            </a:r>
            <a:r>
              <a:rPr lang="en-GB" sz="2200" kern="0" dirty="0" smtClean="0">
                <a:solidFill>
                  <a:schemeClr val="bg2">
                    <a:lumMod val="75000"/>
                  </a:schemeClr>
                </a:solidFill>
                <a:latin typeface="Arial" panose="020B0604020202020204" pitchFamily="34" charset="0"/>
                <a:cs typeface="Arial" panose="020B0604020202020204" pitchFamily="34" charset="0"/>
              </a:rPr>
              <a:t>esults 2007-2013</a:t>
            </a:r>
            <a:endParaRPr lang="en-GB" sz="2200" kern="0" dirty="0">
              <a:solidFill>
                <a:schemeClr val="bg2">
                  <a:lumMod val="75000"/>
                </a:schemeClr>
              </a:solidFill>
              <a:latin typeface="Arial" panose="020B0604020202020204" pitchFamily="34" charset="0"/>
              <a:cs typeface="Arial" panose="020B0604020202020204" pitchFamily="34" charset="0"/>
            </a:endParaRPr>
          </a:p>
        </p:txBody>
      </p:sp>
      <p:pic>
        <p:nvPicPr>
          <p:cNvPr id="1026" name="Picture 2" descr="C:\Users\teglaat\Desktop\co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566" y="1340768"/>
            <a:ext cx="668164" cy="6681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eglaat\Desktop\b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1794" y="1340768"/>
            <a:ext cx="668164" cy="6681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txBox="1">
            <a:spLocks noChangeArrowheads="1"/>
          </p:cNvSpPr>
          <p:nvPr/>
        </p:nvSpPr>
        <p:spPr>
          <a:xfrm>
            <a:off x="755576" y="2184772"/>
            <a:ext cx="1296144" cy="1008112"/>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Clr>
                <a:schemeClr val="accent2"/>
              </a:buClr>
              <a:buNone/>
              <a:defRPr/>
            </a:pPr>
            <a:r>
              <a:rPr lang="fr-BE" altLang="en-US" sz="1600" i="0" kern="0" dirty="0" smtClean="0">
                <a:solidFill>
                  <a:schemeClr val="bg2">
                    <a:lumMod val="75000"/>
                  </a:schemeClr>
                </a:solidFill>
                <a:latin typeface="Arial" panose="020B0604020202020204" pitchFamily="34" charset="0"/>
                <a:cs typeface="Arial" panose="020B0604020202020204" pitchFamily="34" charset="0"/>
              </a:rPr>
              <a:t>€346.5bn </a:t>
            </a:r>
            <a:r>
              <a:rPr lang="fr-BE" altLang="en-US" sz="1600" b="0" i="0" kern="0" dirty="0" smtClean="0">
                <a:solidFill>
                  <a:schemeClr val="bg2">
                    <a:lumMod val="75000"/>
                  </a:schemeClr>
                </a:solidFill>
                <a:latin typeface="Arial" panose="020B0604020202020204" pitchFamily="34" charset="0"/>
                <a:cs typeface="Arial" panose="020B0604020202020204" pitchFamily="34" charset="0"/>
              </a:rPr>
              <a:t>support </a:t>
            </a:r>
            <a:r>
              <a:rPr lang="fr-BE" altLang="en-US" sz="1600" b="0" i="0" kern="0" dirty="0" err="1" smtClean="0">
                <a:solidFill>
                  <a:schemeClr val="bg2">
                    <a:lumMod val="75000"/>
                  </a:schemeClr>
                </a:solidFill>
                <a:latin typeface="Arial" panose="020B0604020202020204" pitchFamily="34" charset="0"/>
                <a:cs typeface="Arial" panose="020B0604020202020204" pitchFamily="34" charset="0"/>
              </a:rPr>
              <a:t>provided</a:t>
            </a:r>
            <a:endParaRPr lang="fr-BE" altLang="en-US" sz="1600" b="0" i="0" kern="0" dirty="0" smtClean="0">
              <a:solidFill>
                <a:schemeClr val="bg2">
                  <a:lumMod val="75000"/>
                </a:schemeClr>
              </a:solidFill>
              <a:latin typeface="Arial" panose="020B0604020202020204" pitchFamily="34" charset="0"/>
              <a:cs typeface="Arial" panose="020B0604020202020204" pitchFamily="34" charset="0"/>
            </a:endParaRPr>
          </a:p>
        </p:txBody>
      </p:sp>
      <p:sp>
        <p:nvSpPr>
          <p:cNvPr id="7" name="Rectangle 8"/>
          <p:cNvSpPr txBox="1">
            <a:spLocks noChangeArrowheads="1"/>
          </p:cNvSpPr>
          <p:nvPr/>
        </p:nvSpPr>
        <p:spPr>
          <a:xfrm>
            <a:off x="2339752" y="2184772"/>
            <a:ext cx="2232248" cy="1008112"/>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Clr>
                <a:schemeClr val="accent2"/>
              </a:buClr>
              <a:buNone/>
              <a:defRPr/>
            </a:pPr>
            <a:r>
              <a:rPr lang="en-GB" altLang="en-US" sz="1600" i="0" kern="0" dirty="0" smtClean="0">
                <a:solidFill>
                  <a:schemeClr val="bg2">
                    <a:lumMod val="75000"/>
                  </a:schemeClr>
                </a:solidFill>
                <a:latin typeface="Arial" panose="020B0604020202020204" pitchFamily="34" charset="0"/>
                <a:cs typeface="Arial" panose="020B0604020202020204" pitchFamily="34" charset="0"/>
              </a:rPr>
              <a:t>1 000 000 </a:t>
            </a:r>
            <a:r>
              <a:rPr lang="en-GB" altLang="en-US" sz="1600" b="0" i="0" kern="0" dirty="0" smtClean="0">
                <a:solidFill>
                  <a:schemeClr val="bg2">
                    <a:lumMod val="75000"/>
                  </a:schemeClr>
                </a:solidFill>
                <a:latin typeface="Arial" panose="020B0604020202020204" pitchFamily="34" charset="0"/>
                <a:cs typeface="Arial" panose="020B0604020202020204" pitchFamily="34" charset="0"/>
              </a:rPr>
              <a:t>jobs created – 1/3 of net job created in the EU</a:t>
            </a:r>
            <a:endParaRPr lang="en-GB" altLang="en-US" sz="1600" b="0" i="0" kern="0" dirty="0">
              <a:solidFill>
                <a:schemeClr val="bg2">
                  <a:lumMod val="75000"/>
                </a:schemeClr>
              </a:solidFill>
              <a:latin typeface="Arial" panose="020B0604020202020204" pitchFamily="34" charset="0"/>
              <a:cs typeface="Arial" panose="020B0604020202020204" pitchFamily="34" charset="0"/>
            </a:endParaRPr>
          </a:p>
        </p:txBody>
      </p:sp>
      <p:sp>
        <p:nvSpPr>
          <p:cNvPr id="8" name="Rectangle 8"/>
          <p:cNvSpPr txBox="1">
            <a:spLocks noChangeArrowheads="1"/>
          </p:cNvSpPr>
          <p:nvPr/>
        </p:nvSpPr>
        <p:spPr>
          <a:xfrm>
            <a:off x="4932040" y="2184772"/>
            <a:ext cx="1296144" cy="1008112"/>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Clr>
                <a:schemeClr val="accent2"/>
              </a:buClr>
              <a:buNone/>
              <a:defRPr/>
            </a:pPr>
            <a:r>
              <a:rPr lang="en-GB" altLang="en-US" sz="1600" i="0" kern="0" dirty="0">
                <a:solidFill>
                  <a:schemeClr val="bg2">
                    <a:lumMod val="75000"/>
                  </a:schemeClr>
                </a:solidFill>
                <a:latin typeface="Arial" panose="020B0604020202020204" pitchFamily="34" charset="0"/>
                <a:cs typeface="Arial" panose="020B0604020202020204" pitchFamily="34" charset="0"/>
              </a:rPr>
              <a:t>250,000 </a:t>
            </a:r>
            <a:r>
              <a:rPr lang="en-GB" altLang="en-US" sz="1600" b="0" i="0" kern="0" dirty="0">
                <a:solidFill>
                  <a:schemeClr val="bg2">
                    <a:lumMod val="75000"/>
                  </a:schemeClr>
                </a:solidFill>
                <a:latin typeface="Arial" panose="020B0604020202020204" pitchFamily="34" charset="0"/>
                <a:cs typeface="Arial" panose="020B0604020202020204" pitchFamily="34" charset="0"/>
              </a:rPr>
              <a:t>SMEs supported</a:t>
            </a:r>
          </a:p>
        </p:txBody>
      </p:sp>
      <p:sp>
        <p:nvSpPr>
          <p:cNvPr id="9" name="Rectangle 8"/>
          <p:cNvSpPr txBox="1">
            <a:spLocks noChangeArrowheads="1"/>
          </p:cNvSpPr>
          <p:nvPr/>
        </p:nvSpPr>
        <p:spPr>
          <a:xfrm>
            <a:off x="2735796" y="4653136"/>
            <a:ext cx="1440160" cy="1008112"/>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Clr>
                <a:schemeClr val="accent2"/>
              </a:buClr>
              <a:buNone/>
              <a:defRPr/>
            </a:pPr>
            <a:r>
              <a:rPr lang="en-GB" altLang="en-US" sz="1600" b="0" i="0" kern="0" dirty="0">
                <a:solidFill>
                  <a:schemeClr val="bg2">
                    <a:lumMod val="75000"/>
                  </a:schemeClr>
                </a:solidFill>
                <a:latin typeface="Arial" panose="020B0604020202020204" pitchFamily="34" charset="0"/>
                <a:cs typeface="Arial" panose="020B0604020202020204" pitchFamily="34" charset="0"/>
              </a:rPr>
              <a:t>Broadband access for </a:t>
            </a:r>
            <a:r>
              <a:rPr lang="en-GB" altLang="en-US" sz="1600" i="0" kern="0" dirty="0">
                <a:solidFill>
                  <a:schemeClr val="bg2">
                    <a:lumMod val="75000"/>
                  </a:schemeClr>
                </a:solidFill>
                <a:latin typeface="Arial" panose="020B0604020202020204" pitchFamily="34" charset="0"/>
                <a:cs typeface="Arial" panose="020B0604020202020204" pitchFamily="34" charset="0"/>
              </a:rPr>
              <a:t>8.2 million </a:t>
            </a:r>
            <a:r>
              <a:rPr lang="en-GB" altLang="en-US" sz="1600" b="0" i="0" kern="0" dirty="0">
                <a:solidFill>
                  <a:schemeClr val="bg2">
                    <a:lumMod val="75000"/>
                  </a:schemeClr>
                </a:solidFill>
                <a:latin typeface="Arial" panose="020B0604020202020204" pitchFamily="34" charset="0"/>
                <a:cs typeface="Arial" panose="020B0604020202020204" pitchFamily="34" charset="0"/>
              </a:rPr>
              <a:t>more </a:t>
            </a:r>
            <a:r>
              <a:rPr lang="en-GB" altLang="en-US" sz="1600" b="0" i="0" kern="0" dirty="0" smtClean="0">
                <a:solidFill>
                  <a:schemeClr val="bg2">
                    <a:lumMod val="75000"/>
                  </a:schemeClr>
                </a:solidFill>
                <a:latin typeface="Arial" panose="020B0604020202020204" pitchFamily="34" charset="0"/>
                <a:cs typeface="Arial" panose="020B0604020202020204" pitchFamily="34" charset="0"/>
              </a:rPr>
              <a:t>citizens</a:t>
            </a:r>
            <a:endParaRPr lang="en-GB" altLang="en-US" sz="1600" b="0" i="0" kern="0" dirty="0">
              <a:solidFill>
                <a:schemeClr val="bg2">
                  <a:lumMod val="75000"/>
                </a:schemeClr>
              </a:solidFill>
              <a:latin typeface="Arial" panose="020B0604020202020204" pitchFamily="34" charset="0"/>
              <a:cs typeface="Arial" panose="020B0604020202020204" pitchFamily="34" charset="0"/>
            </a:endParaRPr>
          </a:p>
        </p:txBody>
      </p:sp>
      <p:sp>
        <p:nvSpPr>
          <p:cNvPr id="10" name="Rectangle 8"/>
          <p:cNvSpPr txBox="1">
            <a:spLocks noChangeArrowheads="1"/>
          </p:cNvSpPr>
          <p:nvPr/>
        </p:nvSpPr>
        <p:spPr>
          <a:xfrm>
            <a:off x="6660232" y="2184772"/>
            <a:ext cx="1872208" cy="1008112"/>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Clr>
                <a:schemeClr val="accent2"/>
              </a:buClr>
              <a:buNone/>
              <a:defRPr/>
            </a:pPr>
            <a:r>
              <a:rPr lang="en-GB" altLang="en-US" sz="1600" i="0" kern="0" dirty="0">
                <a:solidFill>
                  <a:schemeClr val="bg2">
                    <a:lumMod val="75000"/>
                  </a:schemeClr>
                </a:solidFill>
                <a:latin typeface="Arial" panose="020B0604020202020204" pitchFamily="34" charset="0"/>
                <a:cs typeface="Arial" panose="020B0604020202020204" pitchFamily="34" charset="0"/>
              </a:rPr>
              <a:t>5,000 km </a:t>
            </a:r>
            <a:r>
              <a:rPr lang="en-GB" altLang="en-US" sz="1600" b="0" i="0" kern="0" dirty="0">
                <a:solidFill>
                  <a:schemeClr val="bg2">
                    <a:lumMod val="75000"/>
                  </a:schemeClr>
                </a:solidFill>
                <a:latin typeface="Arial" panose="020B0604020202020204" pitchFamily="34" charset="0"/>
                <a:cs typeface="Arial" panose="020B0604020202020204" pitchFamily="34" charset="0"/>
              </a:rPr>
              <a:t>of new or reconstructed railroads</a:t>
            </a:r>
          </a:p>
        </p:txBody>
      </p:sp>
      <p:sp>
        <p:nvSpPr>
          <p:cNvPr id="11" name="Rectangle 8"/>
          <p:cNvSpPr txBox="1">
            <a:spLocks noChangeArrowheads="1"/>
          </p:cNvSpPr>
          <p:nvPr/>
        </p:nvSpPr>
        <p:spPr>
          <a:xfrm>
            <a:off x="755576" y="4653136"/>
            <a:ext cx="1296144" cy="1008112"/>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Clr>
                <a:schemeClr val="accent2"/>
              </a:buClr>
              <a:buNone/>
              <a:defRPr/>
            </a:pPr>
            <a:r>
              <a:rPr lang="en-GB" altLang="en-US" sz="1600" i="0" kern="0" dirty="0">
                <a:solidFill>
                  <a:schemeClr val="bg2">
                    <a:lumMod val="75000"/>
                  </a:schemeClr>
                </a:solidFill>
                <a:latin typeface="Arial" panose="020B0604020202020204" pitchFamily="34" charset="0"/>
                <a:cs typeface="Arial" panose="020B0604020202020204" pitchFamily="34" charset="0"/>
              </a:rPr>
              <a:t>30,000 km </a:t>
            </a:r>
            <a:r>
              <a:rPr lang="en-GB" altLang="en-US" sz="1600" b="0" i="0" kern="0" dirty="0">
                <a:solidFill>
                  <a:schemeClr val="bg2">
                    <a:lumMod val="75000"/>
                  </a:schemeClr>
                </a:solidFill>
                <a:latin typeface="Arial" panose="020B0604020202020204" pitchFamily="34" charset="0"/>
                <a:cs typeface="Arial" panose="020B0604020202020204" pitchFamily="34" charset="0"/>
              </a:rPr>
              <a:t>of new or reconstructed </a:t>
            </a:r>
            <a:r>
              <a:rPr lang="en-GB" altLang="en-US" sz="1600" b="0" i="0" kern="0" dirty="0" smtClean="0">
                <a:solidFill>
                  <a:schemeClr val="bg2">
                    <a:lumMod val="75000"/>
                  </a:schemeClr>
                </a:solidFill>
                <a:latin typeface="Arial" panose="020B0604020202020204" pitchFamily="34" charset="0"/>
                <a:cs typeface="Arial" panose="020B0604020202020204" pitchFamily="34" charset="0"/>
              </a:rPr>
              <a:t>roads</a:t>
            </a:r>
            <a:endParaRPr lang="en-GB" altLang="en-US" sz="1600" b="0" i="0" kern="0" dirty="0">
              <a:solidFill>
                <a:schemeClr val="bg2">
                  <a:lumMod val="75000"/>
                </a:schemeClr>
              </a:solidFill>
              <a:latin typeface="Arial" panose="020B0604020202020204" pitchFamily="34" charset="0"/>
              <a:cs typeface="Arial" panose="020B0604020202020204" pitchFamily="34" charset="0"/>
            </a:endParaRPr>
          </a:p>
        </p:txBody>
      </p:sp>
      <p:sp>
        <p:nvSpPr>
          <p:cNvPr id="12" name="Rectangle 8"/>
          <p:cNvSpPr txBox="1">
            <a:spLocks noChangeArrowheads="1"/>
          </p:cNvSpPr>
          <p:nvPr/>
        </p:nvSpPr>
        <p:spPr>
          <a:xfrm>
            <a:off x="4572000" y="4653136"/>
            <a:ext cx="2016224" cy="1008112"/>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Clr>
                <a:schemeClr val="accent2"/>
              </a:buClr>
              <a:buNone/>
              <a:defRPr/>
            </a:pPr>
            <a:r>
              <a:rPr lang="fr-BE" altLang="en-US" sz="1600" i="0" dirty="0">
                <a:solidFill>
                  <a:schemeClr val="bg2">
                    <a:lumMod val="75000"/>
                  </a:schemeClr>
                </a:solidFill>
                <a:latin typeface="Arial" panose="020B0604020202020204" pitchFamily="34" charset="0"/>
                <a:cs typeface="Arial" panose="020B0604020202020204" pitchFamily="34" charset="0"/>
              </a:rPr>
              <a:t>5.9 million</a:t>
            </a:r>
            <a:r>
              <a:rPr lang="fr-BE" altLang="en-US" sz="1600" b="0" i="0" dirty="0">
                <a:solidFill>
                  <a:schemeClr val="bg2">
                    <a:lumMod val="75000"/>
                  </a:schemeClr>
                </a:solidFill>
                <a:latin typeface="Arial" panose="020B0604020202020204" pitchFamily="34" charset="0"/>
                <a:cs typeface="Arial" panose="020B0604020202020204" pitchFamily="34" charset="0"/>
              </a:rPr>
              <a:t> more people </a:t>
            </a:r>
            <a:r>
              <a:rPr lang="fr-BE" altLang="en-US" sz="1600" b="0" i="0" dirty="0" err="1">
                <a:solidFill>
                  <a:schemeClr val="bg2">
                    <a:lumMod val="75000"/>
                  </a:schemeClr>
                </a:solidFill>
                <a:latin typeface="Arial" panose="020B0604020202020204" pitchFamily="34" charset="0"/>
                <a:cs typeface="Arial" panose="020B0604020202020204" pitchFamily="34" charset="0"/>
              </a:rPr>
              <a:t>connected</a:t>
            </a:r>
            <a:r>
              <a:rPr lang="fr-BE" altLang="en-US" sz="1600" b="0" i="0" dirty="0">
                <a:solidFill>
                  <a:schemeClr val="bg2">
                    <a:lumMod val="75000"/>
                  </a:schemeClr>
                </a:solidFill>
                <a:latin typeface="Arial" panose="020B0604020202020204" pitchFamily="34" charset="0"/>
                <a:cs typeface="Arial" panose="020B0604020202020204" pitchFamily="34" charset="0"/>
              </a:rPr>
              <a:t> to new/</a:t>
            </a:r>
            <a:r>
              <a:rPr lang="fr-BE" altLang="en-US" sz="1600" b="0" i="0" dirty="0" err="1">
                <a:solidFill>
                  <a:schemeClr val="bg2">
                    <a:lumMod val="75000"/>
                  </a:schemeClr>
                </a:solidFill>
                <a:latin typeface="Arial" panose="020B0604020202020204" pitchFamily="34" charset="0"/>
                <a:cs typeface="Arial" panose="020B0604020202020204" pitchFamily="34" charset="0"/>
              </a:rPr>
              <a:t>improved</a:t>
            </a:r>
            <a:r>
              <a:rPr lang="fr-BE" altLang="en-US" sz="1600" b="0" i="0" dirty="0">
                <a:solidFill>
                  <a:schemeClr val="bg2">
                    <a:lumMod val="75000"/>
                  </a:schemeClr>
                </a:solidFill>
                <a:latin typeface="Arial" panose="020B0604020202020204" pitchFamily="34" charset="0"/>
                <a:cs typeface="Arial" panose="020B0604020202020204" pitchFamily="34" charset="0"/>
              </a:rPr>
              <a:t> </a:t>
            </a:r>
            <a:r>
              <a:rPr lang="fr-BE" altLang="en-US" sz="1600" b="0" i="0" dirty="0" err="1">
                <a:solidFill>
                  <a:schemeClr val="bg2">
                    <a:lumMod val="75000"/>
                  </a:schemeClr>
                </a:solidFill>
                <a:latin typeface="Arial" panose="020B0604020202020204" pitchFamily="34" charset="0"/>
                <a:cs typeface="Arial" panose="020B0604020202020204" pitchFamily="34" charset="0"/>
              </a:rPr>
              <a:t>supply</a:t>
            </a:r>
            <a:r>
              <a:rPr lang="fr-BE" altLang="en-US" sz="1600" b="0" i="0" dirty="0">
                <a:solidFill>
                  <a:schemeClr val="bg2">
                    <a:lumMod val="75000"/>
                  </a:schemeClr>
                </a:solidFill>
                <a:latin typeface="Arial" panose="020B0604020202020204" pitchFamily="34" charset="0"/>
                <a:cs typeface="Arial" panose="020B0604020202020204" pitchFamily="34" charset="0"/>
              </a:rPr>
              <a:t> of clean </a:t>
            </a:r>
            <a:r>
              <a:rPr lang="fr-BE" altLang="en-US" sz="1600" b="0" i="0" dirty="0" err="1">
                <a:solidFill>
                  <a:schemeClr val="bg2">
                    <a:lumMod val="75000"/>
                  </a:schemeClr>
                </a:solidFill>
                <a:latin typeface="Arial" panose="020B0604020202020204" pitchFamily="34" charset="0"/>
                <a:cs typeface="Arial" panose="020B0604020202020204" pitchFamily="34" charset="0"/>
              </a:rPr>
              <a:t>drinking</a:t>
            </a:r>
            <a:r>
              <a:rPr lang="fr-BE" altLang="en-US" sz="1600" b="0" i="0" dirty="0">
                <a:solidFill>
                  <a:schemeClr val="bg2">
                    <a:lumMod val="75000"/>
                  </a:schemeClr>
                </a:solidFill>
                <a:latin typeface="Arial" panose="020B0604020202020204" pitchFamily="34" charset="0"/>
                <a:cs typeface="Arial" panose="020B0604020202020204" pitchFamily="34" charset="0"/>
              </a:rPr>
              <a:t> water.</a:t>
            </a:r>
          </a:p>
        </p:txBody>
      </p:sp>
      <p:sp>
        <p:nvSpPr>
          <p:cNvPr id="13" name="Rectangle 8"/>
          <p:cNvSpPr txBox="1">
            <a:spLocks noChangeArrowheads="1"/>
          </p:cNvSpPr>
          <p:nvPr/>
        </p:nvSpPr>
        <p:spPr>
          <a:xfrm>
            <a:off x="6588224" y="4653136"/>
            <a:ext cx="2016224" cy="1008112"/>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Clr>
                <a:schemeClr val="accent2"/>
              </a:buClr>
              <a:buNone/>
              <a:defRPr/>
            </a:pPr>
            <a:r>
              <a:rPr lang="en-GB" altLang="en-US" sz="1600" b="0" i="0" dirty="0">
                <a:solidFill>
                  <a:schemeClr val="bg2">
                    <a:lumMod val="75000"/>
                  </a:schemeClr>
                </a:solidFill>
                <a:latin typeface="Arial" panose="020B0604020202020204" pitchFamily="34" charset="0"/>
                <a:cs typeface="Arial" panose="020B0604020202020204" pitchFamily="34" charset="0"/>
              </a:rPr>
              <a:t>ESF: </a:t>
            </a:r>
            <a:r>
              <a:rPr lang="en-GB" altLang="en-US" sz="1600" i="0" dirty="0">
                <a:solidFill>
                  <a:schemeClr val="bg2">
                    <a:lumMod val="75000"/>
                  </a:schemeClr>
                </a:solidFill>
                <a:latin typeface="Arial" panose="020B0604020202020204" pitchFamily="34" charset="0"/>
                <a:cs typeface="Arial" panose="020B0604020202020204" pitchFamily="34" charset="0"/>
              </a:rPr>
              <a:t>15 million </a:t>
            </a:r>
            <a:r>
              <a:rPr lang="en-GB" altLang="en-US" sz="1600" b="0" i="0" dirty="0">
                <a:solidFill>
                  <a:schemeClr val="bg2">
                    <a:lumMod val="75000"/>
                  </a:schemeClr>
                </a:solidFill>
                <a:latin typeface="Arial" panose="020B0604020202020204" pitchFamily="34" charset="0"/>
                <a:cs typeface="Arial" panose="020B0604020202020204" pitchFamily="34" charset="0"/>
              </a:rPr>
              <a:t>participants per year in </a:t>
            </a:r>
            <a:r>
              <a:rPr lang="en-GB" altLang="en-US" sz="1600" b="0" i="0" dirty="0" smtClean="0">
                <a:solidFill>
                  <a:schemeClr val="bg2">
                    <a:lumMod val="75000"/>
                  </a:schemeClr>
                </a:solidFill>
                <a:latin typeface="Arial" panose="020B0604020202020204" pitchFamily="34" charset="0"/>
                <a:cs typeface="Arial" panose="020B0604020202020204" pitchFamily="34" charset="0"/>
              </a:rPr>
              <a:t>training</a:t>
            </a:r>
            <a:endParaRPr lang="en-GB" altLang="en-US" sz="1600" b="0" i="0" dirty="0">
              <a:solidFill>
                <a:schemeClr val="bg2">
                  <a:lumMod val="75000"/>
                </a:schemeClr>
              </a:solidFill>
              <a:latin typeface="Arial" panose="020B0604020202020204" pitchFamily="34" charset="0"/>
              <a:cs typeface="Arial" panose="020B0604020202020204" pitchFamily="34" charset="0"/>
            </a:endParaRPr>
          </a:p>
        </p:txBody>
      </p:sp>
      <p:pic>
        <p:nvPicPr>
          <p:cNvPr id="1028" name="Picture 4" descr="C:\Users\teglaat\Desktop\reun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3271" y="3840956"/>
            <a:ext cx="766130" cy="7661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eglaat\Desktop\sto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7169" y="1274961"/>
            <a:ext cx="785887" cy="7858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eglaat\Desktop\trac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6360" y="1352396"/>
            <a:ext cx="659953" cy="65995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eglaat\Desktop\roa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6299" y="3794422"/>
            <a:ext cx="714698" cy="7146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eglaat\Desktop\antenn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81164" y="3759696"/>
            <a:ext cx="749424" cy="7494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197047" y="3810477"/>
            <a:ext cx="766130" cy="76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441995"/>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entagon 25"/>
          <p:cNvSpPr/>
          <p:nvPr/>
        </p:nvSpPr>
        <p:spPr>
          <a:xfrm>
            <a:off x="0" y="1719203"/>
            <a:ext cx="5940152" cy="360040"/>
          </a:xfrm>
          <a:prstGeom prst="homePlate">
            <a:avLst/>
          </a:prstGeom>
          <a:solidFill>
            <a:srgbClr val="F7A4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7" name="TextBox 26"/>
          <p:cNvSpPr txBox="1"/>
          <p:nvPr/>
        </p:nvSpPr>
        <p:spPr>
          <a:xfrm>
            <a:off x="781088" y="1700808"/>
            <a:ext cx="3786563" cy="369332"/>
          </a:xfrm>
          <a:prstGeom prst="rect">
            <a:avLst/>
          </a:prstGeom>
          <a:noFill/>
        </p:spPr>
        <p:txBody>
          <a:bodyPr wrap="square" rtlCol="0">
            <a:spAutoFit/>
          </a:bodyPr>
          <a:lstStyle/>
          <a:p>
            <a:r>
              <a:rPr lang="en-US" sz="1800" dirty="0" smtClean="0">
                <a:solidFill>
                  <a:schemeClr val="bg1"/>
                </a:solidFill>
                <a:latin typeface="Arial" panose="020B0604020202020204" pitchFamily="34" charset="0"/>
                <a:cs typeface="Arial" panose="020B0604020202020204" pitchFamily="34" charset="0"/>
              </a:rPr>
              <a:t>RIGHT  OF INITIATIVE</a:t>
            </a:r>
            <a:endParaRPr lang="en-US" sz="1800" dirty="0">
              <a:solidFill>
                <a:schemeClr val="bg1"/>
              </a:solidFill>
              <a:latin typeface="Arial" panose="020B0604020202020204" pitchFamily="34" charset="0"/>
              <a:cs typeface="Arial" panose="020B0604020202020204" pitchFamily="34" charset="0"/>
            </a:endParaRPr>
          </a:p>
        </p:txBody>
      </p:sp>
      <p:sp>
        <p:nvSpPr>
          <p:cNvPr id="28" name="Pentagon 27"/>
          <p:cNvSpPr/>
          <p:nvPr/>
        </p:nvSpPr>
        <p:spPr>
          <a:xfrm>
            <a:off x="-1" y="2295267"/>
            <a:ext cx="6516217" cy="360040"/>
          </a:xfrm>
          <a:prstGeom prst="homePlate">
            <a:avLst/>
          </a:prstGeom>
          <a:solidFill>
            <a:srgbClr val="6DBF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9" name="TextBox 28"/>
          <p:cNvSpPr txBox="1"/>
          <p:nvPr/>
        </p:nvSpPr>
        <p:spPr>
          <a:xfrm>
            <a:off x="781088" y="2295267"/>
            <a:ext cx="5807136" cy="369332"/>
          </a:xfrm>
          <a:prstGeom prst="rect">
            <a:avLst/>
          </a:prstGeom>
          <a:noFill/>
          <a:effectLst>
            <a:reflection endPos="0" dir="5400000" sy="-100000" algn="bl" rotWithShape="0"/>
          </a:effectLst>
        </p:spPr>
        <p:txBody>
          <a:bodyPr wrap="square" rtlCol="0">
            <a:spAutoFit/>
          </a:bodyPr>
          <a:lstStyle/>
          <a:p>
            <a:pPr marL="3175"/>
            <a:r>
              <a:rPr lang="en-US" sz="1800" dirty="0" smtClean="0">
                <a:solidFill>
                  <a:schemeClr val="bg1"/>
                </a:solidFill>
                <a:latin typeface="Arial" panose="020B0604020202020204" pitchFamily="34" charset="0"/>
                <a:cs typeface="Arial" panose="020B0604020202020204" pitchFamily="34" charset="0"/>
              </a:rPr>
              <a:t>POLICY &amp; BUDGET IMPLEMENTATION</a:t>
            </a:r>
            <a:endParaRPr lang="en-US" sz="1800" dirty="0">
              <a:solidFill>
                <a:schemeClr val="bg1"/>
              </a:solidFill>
              <a:latin typeface="Arial" panose="020B0604020202020204" pitchFamily="34" charset="0"/>
              <a:cs typeface="Arial" panose="020B0604020202020204" pitchFamily="34" charset="0"/>
            </a:endParaRPr>
          </a:p>
        </p:txBody>
      </p:sp>
      <p:sp>
        <p:nvSpPr>
          <p:cNvPr id="30" name="Pentagon 29">
            <a:hlinkClick r:id="rId3"/>
          </p:cNvPr>
          <p:cNvSpPr/>
          <p:nvPr/>
        </p:nvSpPr>
        <p:spPr>
          <a:xfrm>
            <a:off x="-5500" y="2943339"/>
            <a:ext cx="6948264" cy="360040"/>
          </a:xfrm>
          <a:prstGeom prst="homePlate">
            <a:avLst/>
          </a:prstGeom>
          <a:solidFill>
            <a:srgbClr val="3F85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31" name="TextBox 30">
            <a:hlinkClick r:id="rId3"/>
          </p:cNvPr>
          <p:cNvSpPr txBox="1"/>
          <p:nvPr/>
        </p:nvSpPr>
        <p:spPr>
          <a:xfrm>
            <a:off x="781088" y="2931670"/>
            <a:ext cx="4037827" cy="369332"/>
          </a:xfrm>
          <a:prstGeom prst="rect">
            <a:avLst/>
          </a:prstGeom>
          <a:noFill/>
        </p:spPr>
        <p:txBody>
          <a:bodyPr wrap="square" rtlCol="0">
            <a:spAutoFit/>
          </a:bodyPr>
          <a:lstStyle/>
          <a:p>
            <a:pPr marL="3175"/>
            <a:r>
              <a:rPr lang="en-US" sz="1800" dirty="0" smtClean="0">
                <a:solidFill>
                  <a:schemeClr val="bg1"/>
                </a:solidFill>
                <a:latin typeface="Arial" panose="020B0604020202020204" pitchFamily="34" charset="0"/>
                <a:cs typeface="Arial" panose="020B0604020202020204" pitchFamily="34" charset="0"/>
              </a:rPr>
              <a:t>GUARDIAN OF THE TREATIES</a:t>
            </a:r>
            <a:endParaRPr lang="en-US" sz="1800" dirty="0">
              <a:solidFill>
                <a:schemeClr val="bg1"/>
              </a:solidFill>
              <a:latin typeface="Arial" panose="020B0604020202020204" pitchFamily="34" charset="0"/>
              <a:cs typeface="Arial" panose="020B0604020202020204" pitchFamily="34" charset="0"/>
            </a:endParaRPr>
          </a:p>
        </p:txBody>
      </p:sp>
      <p:sp>
        <p:nvSpPr>
          <p:cNvPr id="32" name="Pentagon 31"/>
          <p:cNvSpPr/>
          <p:nvPr/>
        </p:nvSpPr>
        <p:spPr>
          <a:xfrm>
            <a:off x="-17032" y="3591411"/>
            <a:ext cx="7613367" cy="360040"/>
          </a:xfrm>
          <a:prstGeom prst="homePlate">
            <a:avLst/>
          </a:prstGeom>
          <a:solidFill>
            <a:srgbClr val="FDDF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33" name="TextBox 32"/>
          <p:cNvSpPr txBox="1"/>
          <p:nvPr/>
        </p:nvSpPr>
        <p:spPr>
          <a:xfrm>
            <a:off x="781088" y="3590479"/>
            <a:ext cx="3860558" cy="369332"/>
          </a:xfrm>
          <a:prstGeom prst="rect">
            <a:avLst/>
          </a:prstGeom>
          <a:noFill/>
        </p:spPr>
        <p:txBody>
          <a:bodyPr wrap="square" rtlCol="0">
            <a:spAutoFit/>
          </a:bodyPr>
          <a:lstStyle/>
          <a:p>
            <a:pPr marL="3175"/>
            <a:r>
              <a:rPr lang="en-US" sz="1800" dirty="0" smtClean="0">
                <a:solidFill>
                  <a:schemeClr val="bg1"/>
                </a:solidFill>
                <a:latin typeface="Arial" panose="020B0604020202020204" pitchFamily="34" charset="0"/>
                <a:cs typeface="Arial" panose="020B0604020202020204" pitchFamily="34" charset="0"/>
              </a:rPr>
              <a:t>INTERNATIONAL DIMENSION</a:t>
            </a:r>
            <a:endParaRPr lang="en-US" sz="18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a:solidFill>
                  <a:schemeClr val="bg2">
                    <a:lumMod val="75000"/>
                  </a:schemeClr>
                </a:solidFill>
                <a:latin typeface="Arial" panose="020B0604020202020204" pitchFamily="34" charset="0"/>
                <a:cs typeface="Arial" panose="020B0604020202020204" pitchFamily="34" charset="0"/>
              </a:rPr>
              <a:t>The 4 roles of the Commission</a:t>
            </a:r>
          </a:p>
        </p:txBody>
      </p:sp>
    </p:spTree>
    <p:extLst>
      <p:ext uri="{BB962C8B-B14F-4D97-AF65-F5344CB8AC3E}">
        <p14:creationId xmlns:p14="http://schemas.microsoft.com/office/powerpoint/2010/main" val="105015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264760" y="4445783"/>
            <a:ext cx="6879240" cy="1362929"/>
          </a:xfrm>
          <a:prstGeom prst="rect">
            <a:avLst/>
          </a:prstGeom>
          <a:gradFill flip="none" rotWithShape="1">
            <a:gsLst>
              <a:gs pos="0">
                <a:srgbClr val="4886C3">
                  <a:alpha val="10000"/>
                </a:srgb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8" name="Rectangle 17"/>
          <p:cNvSpPr/>
          <p:nvPr/>
        </p:nvSpPr>
        <p:spPr>
          <a:xfrm>
            <a:off x="2934401" y="2713255"/>
            <a:ext cx="6209599" cy="1362929"/>
          </a:xfrm>
          <a:prstGeom prst="rect">
            <a:avLst/>
          </a:prstGeom>
          <a:gradFill flip="none" rotWithShape="1">
            <a:gsLst>
              <a:gs pos="0">
                <a:srgbClr val="4886C3">
                  <a:alpha val="10000"/>
                </a:srgb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4" name="Rectangle 3"/>
          <p:cNvSpPr/>
          <p:nvPr/>
        </p:nvSpPr>
        <p:spPr>
          <a:xfrm>
            <a:off x="3680729" y="987675"/>
            <a:ext cx="5463271" cy="1362929"/>
          </a:xfrm>
          <a:prstGeom prst="rect">
            <a:avLst/>
          </a:prstGeom>
          <a:gradFill flip="none" rotWithShape="1">
            <a:gsLst>
              <a:gs pos="0">
                <a:srgbClr val="4886C3">
                  <a:alpha val="10000"/>
                </a:srgb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6"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a:solidFill>
                  <a:schemeClr val="bg2">
                    <a:lumMod val="75000"/>
                  </a:schemeClr>
                </a:solidFill>
                <a:latin typeface="Arial" panose="020B0604020202020204" pitchFamily="34" charset="0"/>
                <a:cs typeface="Arial" panose="020B0604020202020204" pitchFamily="34" charset="0"/>
              </a:rPr>
              <a:t>Guardian of the treaties – infringement procedure</a:t>
            </a:r>
          </a:p>
        </p:txBody>
      </p:sp>
      <p:grpSp>
        <p:nvGrpSpPr>
          <p:cNvPr id="3" name="Group 2"/>
          <p:cNvGrpSpPr/>
          <p:nvPr/>
        </p:nvGrpSpPr>
        <p:grpSpPr>
          <a:xfrm>
            <a:off x="179512" y="980728"/>
            <a:ext cx="4170497" cy="4827984"/>
            <a:chOff x="350703" y="1441833"/>
            <a:chExt cx="4170497" cy="4827984"/>
          </a:xfrm>
        </p:grpSpPr>
        <p:pic>
          <p:nvPicPr>
            <p:cNvPr id="2050" name="Picture 2" descr="C:\Users\teglaat\Desktop\pyrami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703" y="1441833"/>
              <a:ext cx="4170497" cy="482798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043608" y="2564904"/>
              <a:ext cx="788714" cy="216024"/>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1200" kern="0" dirty="0" smtClean="0">
                  <a:solidFill>
                    <a:schemeClr val="bg1"/>
                  </a:solidFill>
                  <a:latin typeface="Arial" panose="020B0604020202020204" pitchFamily="34" charset="0"/>
                  <a:cs typeface="Arial" panose="020B0604020202020204" pitchFamily="34" charset="0"/>
                </a:rPr>
                <a:t>Public</a:t>
              </a:r>
              <a:endParaRPr lang="en-GB" sz="1200" kern="0" dirty="0">
                <a:solidFill>
                  <a:schemeClr val="bg1"/>
                </a:solidFill>
                <a:latin typeface="Arial" panose="020B0604020202020204" pitchFamily="34" charset="0"/>
                <a:cs typeface="Arial" panose="020B0604020202020204" pitchFamily="34" charset="0"/>
              </a:endParaRPr>
            </a:p>
          </p:txBody>
        </p:sp>
        <p:sp>
          <p:nvSpPr>
            <p:cNvPr id="9" name="Title 1"/>
            <p:cNvSpPr txBox="1">
              <a:spLocks/>
            </p:cNvSpPr>
            <p:nvPr/>
          </p:nvSpPr>
          <p:spPr>
            <a:xfrm>
              <a:off x="1979712" y="2564904"/>
              <a:ext cx="1018238" cy="216024"/>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1200" kern="0" dirty="0" smtClean="0">
                  <a:solidFill>
                    <a:schemeClr val="bg1"/>
                  </a:solidFill>
                  <a:latin typeface="Arial" panose="020B0604020202020204" pitchFamily="34" charset="0"/>
                  <a:cs typeface="Arial" panose="020B0604020202020204" pitchFamily="34" charset="0"/>
                </a:rPr>
                <a:t>Business</a:t>
              </a:r>
              <a:endParaRPr lang="en-GB" sz="1200" kern="0" dirty="0">
                <a:solidFill>
                  <a:schemeClr val="bg1"/>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2987824" y="2564904"/>
              <a:ext cx="864096" cy="216024"/>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1200" kern="0" dirty="0" smtClean="0">
                  <a:solidFill>
                    <a:schemeClr val="bg1"/>
                  </a:solidFill>
                  <a:latin typeface="Arial" panose="020B0604020202020204" pitchFamily="34" charset="0"/>
                  <a:cs typeface="Arial" panose="020B0604020202020204" pitchFamily="34" charset="0"/>
                </a:rPr>
                <a:t>NGOs</a:t>
              </a:r>
              <a:endParaRPr lang="en-GB" sz="1200" kern="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1926832" y="1448780"/>
              <a:ext cx="1018238" cy="324036"/>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000" kern="0" dirty="0" smtClean="0">
                  <a:solidFill>
                    <a:schemeClr val="bg1"/>
                  </a:solidFill>
                  <a:latin typeface="Arial" panose="020B0604020202020204" pitchFamily="34" charset="0"/>
                  <a:cs typeface="Arial" panose="020B0604020202020204" pitchFamily="34" charset="0"/>
                </a:rPr>
                <a:t>I.</a:t>
              </a:r>
              <a:endParaRPr lang="en-GB" sz="2000" kern="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1926832" y="3212976"/>
              <a:ext cx="1018238" cy="324036"/>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000" kern="0" dirty="0" smtClean="0">
                  <a:solidFill>
                    <a:schemeClr val="bg1"/>
                  </a:solidFill>
                  <a:latin typeface="Arial" panose="020B0604020202020204" pitchFamily="34" charset="0"/>
                  <a:cs typeface="Arial" panose="020B0604020202020204" pitchFamily="34" charset="0"/>
                </a:rPr>
                <a:t>II.</a:t>
              </a:r>
              <a:endParaRPr lang="en-GB" sz="2000" kern="0" dirty="0">
                <a:solidFill>
                  <a:schemeClr val="bg1"/>
                </a:solidFill>
                <a:latin typeface="Arial" panose="020B0604020202020204" pitchFamily="34" charset="0"/>
                <a:cs typeface="Arial" panose="020B0604020202020204" pitchFamily="34" charset="0"/>
              </a:endParaRPr>
            </a:p>
          </p:txBody>
        </p:sp>
        <p:sp>
          <p:nvSpPr>
            <p:cNvPr id="13" name="Title 1"/>
            <p:cNvSpPr txBox="1">
              <a:spLocks/>
            </p:cNvSpPr>
            <p:nvPr/>
          </p:nvSpPr>
          <p:spPr>
            <a:xfrm>
              <a:off x="1926832" y="4928160"/>
              <a:ext cx="1018238" cy="324036"/>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000" kern="0" dirty="0" smtClean="0">
                  <a:solidFill>
                    <a:schemeClr val="bg1"/>
                  </a:solidFill>
                  <a:latin typeface="Arial" panose="020B0604020202020204" pitchFamily="34" charset="0"/>
                  <a:cs typeface="Arial" panose="020B0604020202020204" pitchFamily="34" charset="0"/>
                </a:rPr>
                <a:t>III.</a:t>
              </a:r>
              <a:endParaRPr lang="en-GB" sz="2000" kern="0" dirty="0">
                <a:solidFill>
                  <a:schemeClr val="bg1"/>
                </a:solidFill>
                <a:latin typeface="Arial" panose="020B0604020202020204" pitchFamily="34" charset="0"/>
                <a:cs typeface="Arial" panose="020B0604020202020204" pitchFamily="34" charset="0"/>
              </a:endParaRPr>
            </a:p>
          </p:txBody>
        </p:sp>
      </p:grpSp>
      <p:sp>
        <p:nvSpPr>
          <p:cNvPr id="14" name="Title 1"/>
          <p:cNvSpPr txBox="1">
            <a:spLocks/>
          </p:cNvSpPr>
          <p:nvPr/>
        </p:nvSpPr>
        <p:spPr>
          <a:xfrm>
            <a:off x="4312996" y="1512249"/>
            <a:ext cx="4441932" cy="68929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1400" kern="0" dirty="0">
                <a:solidFill>
                  <a:schemeClr val="bg2">
                    <a:lumMod val="75000"/>
                  </a:schemeClr>
                </a:solidFill>
                <a:latin typeface="Arial" panose="020B0604020202020204" pitchFamily="34" charset="0"/>
                <a:cs typeface="Arial" panose="020B0604020202020204" pitchFamily="34" charset="0"/>
              </a:rPr>
              <a:t>Opening a case</a:t>
            </a:r>
            <a:endParaRPr lang="en-GB" sz="1200" b="0" kern="0" dirty="0">
              <a:solidFill>
                <a:schemeClr val="bg2">
                  <a:lumMod val="75000"/>
                </a:schemeClr>
              </a:solidFill>
              <a:latin typeface="Arial" panose="020B0604020202020204" pitchFamily="34" charset="0"/>
              <a:cs typeface="Arial" panose="020B0604020202020204" pitchFamily="34" charset="0"/>
            </a:endParaRPr>
          </a:p>
          <a:p>
            <a:r>
              <a:rPr lang="en-GB" sz="1200" b="0" kern="0" dirty="0">
                <a:solidFill>
                  <a:schemeClr val="bg2">
                    <a:lumMod val="75000"/>
                  </a:schemeClr>
                </a:solidFill>
                <a:latin typeface="Arial" panose="020B0604020202020204" pitchFamily="34" charset="0"/>
                <a:cs typeface="Arial" panose="020B0604020202020204" pitchFamily="34" charset="0"/>
              </a:rPr>
              <a:t>- Complaints registered</a:t>
            </a:r>
          </a:p>
          <a:p>
            <a:r>
              <a:rPr lang="en-GB" sz="1200" b="0" kern="0" dirty="0">
                <a:solidFill>
                  <a:schemeClr val="bg2">
                    <a:lumMod val="75000"/>
                  </a:schemeClr>
                </a:solidFill>
                <a:latin typeface="Arial" panose="020B0604020202020204" pitchFamily="34" charset="0"/>
                <a:cs typeface="Arial" panose="020B0604020202020204" pitchFamily="34" charset="0"/>
              </a:rPr>
              <a:t>- Own-initiative cases opened by the Commission</a:t>
            </a:r>
          </a:p>
        </p:txBody>
      </p:sp>
      <p:sp>
        <p:nvSpPr>
          <p:cNvPr id="15" name="Title 1"/>
          <p:cNvSpPr txBox="1">
            <a:spLocks/>
          </p:cNvSpPr>
          <p:nvPr/>
        </p:nvSpPr>
        <p:spPr>
          <a:xfrm>
            <a:off x="3028588" y="4629073"/>
            <a:ext cx="5112568" cy="68929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1400" kern="0" dirty="0">
                <a:solidFill>
                  <a:schemeClr val="bg2">
                    <a:lumMod val="75000"/>
                  </a:schemeClr>
                </a:solidFill>
                <a:latin typeface="Arial" panose="020B0604020202020204" pitchFamily="34" charset="0"/>
                <a:cs typeface="Arial" panose="020B0604020202020204" pitchFamily="34" charset="0"/>
              </a:rPr>
              <a:t>Litigation procedure (referrals to the Court)</a:t>
            </a:r>
            <a:endParaRPr lang="en-GB" sz="1200" b="0" kern="0" dirty="0">
              <a:solidFill>
                <a:schemeClr val="bg2">
                  <a:lumMod val="75000"/>
                </a:schemeClr>
              </a:solidFill>
              <a:latin typeface="Arial" panose="020B0604020202020204" pitchFamily="34" charset="0"/>
              <a:cs typeface="Arial" panose="020B0604020202020204" pitchFamily="34" charset="0"/>
            </a:endParaRPr>
          </a:p>
          <a:p>
            <a:r>
              <a:rPr lang="en-GB" sz="1200" b="0" kern="0" dirty="0">
                <a:solidFill>
                  <a:schemeClr val="bg2">
                    <a:lumMod val="75000"/>
                  </a:schemeClr>
                </a:solidFill>
                <a:latin typeface="Arial" panose="020B0604020202020204" pitchFamily="34" charset="0"/>
                <a:cs typeface="Arial" panose="020B0604020202020204" pitchFamily="34" charset="0"/>
              </a:rPr>
              <a:t>Judgements delivered by the Court: </a:t>
            </a:r>
          </a:p>
          <a:p>
            <a:r>
              <a:rPr lang="en-GB" sz="1200" b="0" kern="0" dirty="0">
                <a:solidFill>
                  <a:schemeClr val="bg2">
                    <a:lumMod val="75000"/>
                  </a:schemeClr>
                </a:solidFill>
                <a:latin typeface="Arial" panose="020B0604020202020204" pitchFamily="34" charset="0"/>
                <a:cs typeface="Arial" panose="020B0604020202020204" pitchFamily="34" charset="0"/>
              </a:rPr>
              <a:t>- under Article 258 of TFEU</a:t>
            </a:r>
          </a:p>
          <a:p>
            <a:r>
              <a:rPr lang="en-GB" sz="1200" b="0" kern="0" dirty="0">
                <a:solidFill>
                  <a:schemeClr val="bg2">
                    <a:lumMod val="75000"/>
                  </a:schemeClr>
                </a:solidFill>
                <a:latin typeface="Arial" panose="020B0604020202020204" pitchFamily="34" charset="0"/>
                <a:cs typeface="Arial" panose="020B0604020202020204" pitchFamily="34" charset="0"/>
              </a:rPr>
              <a:t>- under Article 260(2) of TFEU</a:t>
            </a:r>
          </a:p>
          <a:p>
            <a:r>
              <a:rPr lang="en-GB" sz="1200" b="0" kern="0" dirty="0">
                <a:solidFill>
                  <a:schemeClr val="bg2">
                    <a:lumMod val="75000"/>
                  </a:schemeClr>
                </a:solidFill>
                <a:latin typeface="Arial" panose="020B0604020202020204" pitchFamily="34" charset="0"/>
                <a:cs typeface="Arial" panose="020B0604020202020204" pitchFamily="34" charset="0"/>
              </a:rPr>
              <a:t>- under Article 260(3) of TFEU</a:t>
            </a:r>
          </a:p>
        </p:txBody>
      </p:sp>
      <p:sp>
        <p:nvSpPr>
          <p:cNvPr id="16" name="Title 1"/>
          <p:cNvSpPr txBox="1">
            <a:spLocks/>
          </p:cNvSpPr>
          <p:nvPr/>
        </p:nvSpPr>
        <p:spPr>
          <a:xfrm>
            <a:off x="3563888" y="2931688"/>
            <a:ext cx="5119032" cy="68929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1400" kern="0" dirty="0">
                <a:solidFill>
                  <a:schemeClr val="bg2">
                    <a:lumMod val="75000"/>
                  </a:schemeClr>
                </a:solidFill>
                <a:latin typeface="Arial" panose="020B0604020202020204" pitchFamily="34" charset="0"/>
                <a:cs typeface="Arial" panose="020B0604020202020204" pitchFamily="34" charset="0"/>
              </a:rPr>
              <a:t>Dialogue with Member States</a:t>
            </a:r>
            <a:endParaRPr lang="en-GB" sz="1200" kern="0" dirty="0">
              <a:solidFill>
                <a:schemeClr val="bg2">
                  <a:lumMod val="75000"/>
                </a:schemeClr>
              </a:solidFill>
              <a:latin typeface="Arial" panose="020B0604020202020204" pitchFamily="34" charset="0"/>
              <a:cs typeface="Arial" panose="020B0604020202020204" pitchFamily="34" charset="0"/>
            </a:endParaRPr>
          </a:p>
          <a:p>
            <a:r>
              <a:rPr lang="en-GB" sz="1200" b="0" kern="0" dirty="0">
                <a:solidFill>
                  <a:schemeClr val="bg2">
                    <a:lumMod val="75000"/>
                  </a:schemeClr>
                </a:solidFill>
                <a:latin typeface="Arial" panose="020B0604020202020204" pitchFamily="34" charset="0"/>
                <a:cs typeface="Arial" panose="020B0604020202020204" pitchFamily="34" charset="0"/>
              </a:rPr>
              <a:t>Formal dialogue:</a:t>
            </a:r>
          </a:p>
          <a:p>
            <a:r>
              <a:rPr lang="en-GB" sz="1200" b="0" kern="0" dirty="0">
                <a:solidFill>
                  <a:schemeClr val="bg2">
                    <a:lumMod val="75000"/>
                  </a:schemeClr>
                </a:solidFill>
                <a:latin typeface="Arial" panose="020B0604020202020204" pitchFamily="34" charset="0"/>
                <a:cs typeface="Arial" panose="020B0604020202020204" pitchFamily="34" charset="0"/>
              </a:rPr>
              <a:t>- via LFN (Art. 258 of TFEU)</a:t>
            </a:r>
          </a:p>
          <a:p>
            <a:r>
              <a:rPr lang="en-GB" sz="1200" b="0" kern="0" dirty="0">
                <a:solidFill>
                  <a:schemeClr val="bg2">
                    <a:lumMod val="75000"/>
                  </a:schemeClr>
                </a:solidFill>
                <a:latin typeface="Arial" panose="020B0604020202020204" pitchFamily="34" charset="0"/>
                <a:cs typeface="Arial" panose="020B0604020202020204" pitchFamily="34" charset="0"/>
              </a:rPr>
              <a:t>- via RO (Art 258 of TFEU)</a:t>
            </a:r>
          </a:p>
          <a:p>
            <a:r>
              <a:rPr lang="en-GB" sz="1200" b="0" kern="0" dirty="0">
                <a:solidFill>
                  <a:schemeClr val="bg2">
                    <a:lumMod val="75000"/>
                  </a:schemeClr>
                </a:solidFill>
                <a:latin typeface="Arial" panose="020B0604020202020204" pitchFamily="34" charset="0"/>
                <a:cs typeface="Arial" panose="020B0604020202020204" pitchFamily="34" charset="0"/>
              </a:rPr>
              <a:t>If useful, via informal dialogue at political level/through EU Pilot</a:t>
            </a:r>
          </a:p>
        </p:txBody>
      </p:sp>
    </p:spTree>
    <p:extLst>
      <p:ext uri="{BB962C8B-B14F-4D97-AF65-F5344CB8AC3E}">
        <p14:creationId xmlns:p14="http://schemas.microsoft.com/office/powerpoint/2010/main" val="1218319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1124744"/>
            <a:ext cx="5339923" cy="369332"/>
          </a:xfrm>
          <a:prstGeom prst="rect">
            <a:avLst/>
          </a:prstGeom>
          <a:noFill/>
        </p:spPr>
        <p:txBody>
          <a:bodyPr wrap="none" rtlCol="0">
            <a:spAutoFit/>
          </a:bodyPr>
          <a:lstStyle/>
          <a:p>
            <a:r>
              <a:rPr lang="en-GB" sz="1800" dirty="0">
                <a:solidFill>
                  <a:schemeClr val="bg1">
                    <a:lumMod val="50000"/>
                  </a:schemeClr>
                </a:solidFill>
                <a:latin typeface="Arial" panose="020B0604020202020204" pitchFamily="34" charset="0"/>
                <a:cs typeface="Arial" panose="020B0604020202020204" pitchFamily="34" charset="0"/>
              </a:rPr>
              <a:t>Number of infringement cases in EU-28 </a:t>
            </a:r>
            <a:r>
              <a:rPr lang="en-GB" sz="1800" dirty="0" smtClean="0">
                <a:solidFill>
                  <a:schemeClr val="bg1">
                    <a:lumMod val="50000"/>
                  </a:schemeClr>
                </a:solidFill>
                <a:latin typeface="Arial" panose="020B0604020202020204" pitchFamily="34" charset="0"/>
                <a:cs typeface="Arial" panose="020B0604020202020204" pitchFamily="34" charset="0"/>
              </a:rPr>
              <a:t>in 2017</a:t>
            </a:r>
            <a:endParaRPr lang="en-US" sz="1800" dirty="0">
              <a:solidFill>
                <a:schemeClr val="bg1">
                  <a:lumMod val="50000"/>
                </a:scheme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66" t="8756" r="1492" b="1987"/>
          <a:stretch/>
        </p:blipFill>
        <p:spPr bwMode="auto">
          <a:xfrm>
            <a:off x="472440" y="1882139"/>
            <a:ext cx="8221980" cy="3970021"/>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a:solidFill>
                  <a:schemeClr val="bg2">
                    <a:lumMod val="75000"/>
                  </a:schemeClr>
                </a:solidFill>
                <a:latin typeface="Arial" panose="020B0604020202020204" pitchFamily="34" charset="0"/>
                <a:cs typeface="Arial" panose="020B0604020202020204" pitchFamily="34" charset="0"/>
              </a:rPr>
              <a:t>Guardian of the treaties / Member States</a:t>
            </a:r>
          </a:p>
        </p:txBody>
      </p:sp>
      <p:sp>
        <p:nvSpPr>
          <p:cNvPr id="7" name="TextBox 6"/>
          <p:cNvSpPr txBox="1"/>
          <p:nvPr/>
        </p:nvSpPr>
        <p:spPr>
          <a:xfrm>
            <a:off x="539552" y="1681063"/>
            <a:ext cx="4171335" cy="307777"/>
          </a:xfrm>
          <a:prstGeom prst="rect">
            <a:avLst/>
          </a:prstGeom>
          <a:noFill/>
        </p:spPr>
        <p:txBody>
          <a:bodyPr wrap="none" rtlCol="0">
            <a:spAutoFit/>
          </a:bodyPr>
          <a:lstStyle/>
          <a:p>
            <a:r>
              <a:rPr lang="en-GB" sz="1400" dirty="0">
                <a:solidFill>
                  <a:srgbClr val="4886C3"/>
                </a:solidFill>
                <a:latin typeface="Arial" panose="020B0604020202020204" pitchFamily="34" charset="0"/>
                <a:cs typeface="Arial" panose="020B0604020202020204" pitchFamily="34" charset="0"/>
              </a:rPr>
              <a:t>I</a:t>
            </a:r>
            <a:r>
              <a:rPr lang="en-GB" sz="1400" dirty="0" smtClean="0">
                <a:solidFill>
                  <a:srgbClr val="4886C3"/>
                </a:solidFill>
                <a:latin typeface="Arial" panose="020B0604020202020204" pitchFamily="34" charset="0"/>
                <a:cs typeface="Arial" panose="020B0604020202020204" pitchFamily="34" charset="0"/>
              </a:rPr>
              <a:t>nfringement </a:t>
            </a:r>
            <a:r>
              <a:rPr lang="en-GB" sz="1400" dirty="0">
                <a:solidFill>
                  <a:srgbClr val="4886C3"/>
                </a:solidFill>
                <a:latin typeface="Arial" panose="020B0604020202020204" pitchFamily="34" charset="0"/>
                <a:cs typeface="Arial" panose="020B0604020202020204" pitchFamily="34" charset="0"/>
              </a:rPr>
              <a:t>cases </a:t>
            </a:r>
            <a:r>
              <a:rPr lang="en-GB" sz="1400" dirty="0" smtClean="0">
                <a:solidFill>
                  <a:srgbClr val="4886C3"/>
                </a:solidFill>
                <a:latin typeface="Arial" panose="020B0604020202020204" pitchFamily="34" charset="0"/>
                <a:cs typeface="Arial" panose="020B0604020202020204" pitchFamily="34" charset="0"/>
              </a:rPr>
              <a:t>open on 31 December 2017</a:t>
            </a:r>
            <a:endParaRPr lang="en-US" sz="1400" dirty="0">
              <a:solidFill>
                <a:srgbClr val="4886C3"/>
              </a:solidFill>
              <a:latin typeface="Arial" panose="020B0604020202020204" pitchFamily="34" charset="0"/>
              <a:cs typeface="Arial" panose="020B0604020202020204" pitchFamily="34" charset="0"/>
            </a:endParaRPr>
          </a:p>
        </p:txBody>
      </p:sp>
      <p:sp>
        <p:nvSpPr>
          <p:cNvPr id="8" name="TextBox 7"/>
          <p:cNvSpPr txBox="1"/>
          <p:nvPr/>
        </p:nvSpPr>
        <p:spPr>
          <a:xfrm>
            <a:off x="1475656" y="5013176"/>
            <a:ext cx="6696744" cy="877163"/>
          </a:xfrm>
          <a:prstGeom prst="rect">
            <a:avLst/>
          </a:prstGeom>
          <a:solidFill>
            <a:schemeClr val="bg1"/>
          </a:solidFill>
        </p:spPr>
        <p:txBody>
          <a:bodyPr wrap="square" rtlCol="0">
            <a:spAutoFit/>
          </a:bodyPr>
          <a:lstStyle/>
          <a:p>
            <a:pPr>
              <a:lnSpc>
                <a:spcPct val="150000"/>
              </a:lnSpc>
            </a:pPr>
            <a:r>
              <a:rPr lang="en-GB" sz="1200" dirty="0" smtClean="0">
                <a:solidFill>
                  <a:schemeClr val="bg1">
                    <a:lumMod val="50000"/>
                  </a:schemeClr>
                </a:solidFill>
                <a:latin typeface="Arial" panose="020B0604020202020204" pitchFamily="34" charset="0"/>
                <a:cs typeface="Arial" panose="020B0604020202020204" pitchFamily="34" charset="0"/>
              </a:rPr>
              <a:t>Top figures: Total </a:t>
            </a:r>
            <a:r>
              <a:rPr lang="en-GB" sz="1200" dirty="0">
                <a:solidFill>
                  <a:schemeClr val="bg1">
                    <a:lumMod val="50000"/>
                  </a:schemeClr>
                </a:solidFill>
                <a:latin typeface="Arial" panose="020B0604020202020204" pitchFamily="34" charset="0"/>
                <a:cs typeface="Arial" panose="020B0604020202020204" pitchFamily="34" charset="0"/>
              </a:rPr>
              <a:t>number of </a:t>
            </a:r>
            <a:r>
              <a:rPr lang="en-GB" sz="1200" dirty="0" smtClean="0">
                <a:solidFill>
                  <a:schemeClr val="bg1">
                    <a:lumMod val="50000"/>
                  </a:schemeClr>
                </a:solidFill>
                <a:latin typeface="Arial" panose="020B0604020202020204" pitchFamily="34" charset="0"/>
                <a:cs typeface="Arial" panose="020B0604020202020204" pitchFamily="34" charset="0"/>
              </a:rPr>
              <a:t>infringements</a:t>
            </a:r>
            <a:endParaRPr lang="en-GB" sz="1200" dirty="0">
              <a:solidFill>
                <a:schemeClr val="bg1">
                  <a:lumMod val="50000"/>
                </a:schemeClr>
              </a:solidFill>
              <a:latin typeface="Arial" panose="020B0604020202020204" pitchFamily="34" charset="0"/>
              <a:cs typeface="Arial" panose="020B0604020202020204" pitchFamily="34" charset="0"/>
            </a:endParaRPr>
          </a:p>
          <a:p>
            <a:pPr>
              <a:lnSpc>
                <a:spcPct val="150000"/>
              </a:lnSpc>
            </a:pPr>
            <a:r>
              <a:rPr lang="en-GB" sz="1100" dirty="0" smtClean="0">
                <a:solidFill>
                  <a:schemeClr val="bg1">
                    <a:lumMod val="50000"/>
                  </a:schemeClr>
                </a:solidFill>
                <a:latin typeface="Arial" panose="020B0604020202020204" pitchFamily="34" charset="0"/>
                <a:cs typeface="Arial" panose="020B0604020202020204" pitchFamily="34" charset="0"/>
              </a:rPr>
              <a:t>Infringements for incorrect transposition and/or bad application of EU laws</a:t>
            </a:r>
          </a:p>
          <a:p>
            <a:pPr>
              <a:lnSpc>
                <a:spcPct val="150000"/>
              </a:lnSpc>
            </a:pPr>
            <a:r>
              <a:rPr lang="en-GB" sz="1100" dirty="0">
                <a:solidFill>
                  <a:schemeClr val="bg1">
                    <a:lumMod val="50000"/>
                  </a:schemeClr>
                </a:solidFill>
                <a:latin typeface="Arial" panose="020B0604020202020204" pitchFamily="34" charset="0"/>
                <a:cs typeface="Arial" panose="020B0604020202020204" pitchFamily="34" charset="0"/>
              </a:rPr>
              <a:t>Late transposition infringements</a:t>
            </a:r>
            <a:endParaRPr lang="en-US"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916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343" t="5829" r="17524" b="4589"/>
          <a:stretch/>
        </p:blipFill>
        <p:spPr>
          <a:xfrm>
            <a:off x="483618" y="2533604"/>
            <a:ext cx="2216219" cy="15240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332" y="2404021"/>
            <a:ext cx="2187959" cy="1783222"/>
          </a:xfrm>
          <a:prstGeom prst="rect">
            <a:avLst/>
          </a:prstGeom>
        </p:spPr>
      </p:pic>
      <p:sp>
        <p:nvSpPr>
          <p:cNvPr id="8" name="TextBox 7"/>
          <p:cNvSpPr txBox="1"/>
          <p:nvPr/>
        </p:nvSpPr>
        <p:spPr>
          <a:xfrm>
            <a:off x="6126266" y="1637511"/>
            <a:ext cx="2056973" cy="369332"/>
          </a:xfrm>
          <a:prstGeom prst="rect">
            <a:avLst/>
          </a:prstGeom>
          <a:solidFill>
            <a:schemeClr val="bg1"/>
          </a:solidFill>
        </p:spPr>
        <p:txBody>
          <a:bodyPr wrap="none" rtlCol="0">
            <a:spAutoFit/>
          </a:bodyPr>
          <a:lstStyle/>
          <a:p>
            <a:r>
              <a:rPr lang="en-GB" sz="1800" dirty="0" smtClean="0">
                <a:solidFill>
                  <a:schemeClr val="bg1">
                    <a:lumMod val="50000"/>
                  </a:schemeClr>
                </a:solidFill>
                <a:latin typeface="Arial" panose="020B0604020202020204" pitchFamily="34" charset="0"/>
                <a:cs typeface="Arial" panose="020B0604020202020204" pitchFamily="34" charset="0"/>
              </a:rPr>
              <a:t>Fined €2.6 billion</a:t>
            </a:r>
            <a:endParaRPr lang="en-GB" sz="1800" dirty="0">
              <a:solidFill>
                <a:schemeClr val="bg1">
                  <a:lumMod val="5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6126266" y="4476827"/>
            <a:ext cx="1967205" cy="1200329"/>
          </a:xfrm>
          <a:prstGeom prst="rect">
            <a:avLst/>
          </a:prstGeom>
          <a:solidFill>
            <a:schemeClr val="bg1"/>
          </a:solidFill>
        </p:spPr>
        <p:txBody>
          <a:bodyPr wrap="none" rtlCol="0">
            <a:spAutoFit/>
          </a:bodyPr>
          <a:lstStyle/>
          <a:p>
            <a:r>
              <a:rPr lang="en-GB" sz="1800" dirty="0" smtClean="0">
                <a:solidFill>
                  <a:schemeClr val="bg1">
                    <a:lumMod val="50000"/>
                  </a:schemeClr>
                </a:solidFill>
                <a:latin typeface="Arial" panose="020B0604020202020204" pitchFamily="34" charset="0"/>
                <a:cs typeface="Arial" panose="020B0604020202020204" pitchFamily="34" charset="0"/>
              </a:rPr>
              <a:t>€13 billion in </a:t>
            </a:r>
            <a:br>
              <a:rPr lang="en-GB" sz="1800" dirty="0" smtClean="0">
                <a:solidFill>
                  <a:schemeClr val="bg1">
                    <a:lumMod val="50000"/>
                  </a:schemeClr>
                </a:solidFill>
                <a:latin typeface="Arial" panose="020B0604020202020204" pitchFamily="34" charset="0"/>
                <a:cs typeface="Arial" panose="020B0604020202020204" pitchFamily="34" charset="0"/>
              </a:rPr>
            </a:br>
            <a:r>
              <a:rPr lang="en-GB" sz="1800" dirty="0" smtClean="0">
                <a:solidFill>
                  <a:schemeClr val="bg1">
                    <a:lumMod val="50000"/>
                  </a:schemeClr>
                </a:solidFill>
                <a:latin typeface="Arial" panose="020B0604020202020204" pitchFamily="34" charset="0"/>
                <a:cs typeface="Arial" panose="020B0604020202020204" pitchFamily="34" charset="0"/>
              </a:rPr>
              <a:t>Illegal state aid</a:t>
            </a:r>
            <a:br>
              <a:rPr lang="en-GB" sz="1800" dirty="0" smtClean="0">
                <a:solidFill>
                  <a:schemeClr val="bg1">
                    <a:lumMod val="50000"/>
                  </a:schemeClr>
                </a:solidFill>
                <a:latin typeface="Arial" panose="020B0604020202020204" pitchFamily="34" charset="0"/>
                <a:cs typeface="Arial" panose="020B0604020202020204" pitchFamily="34" charset="0"/>
              </a:rPr>
            </a:br>
            <a:r>
              <a:rPr lang="en-GB" sz="1800" dirty="0" smtClean="0">
                <a:solidFill>
                  <a:schemeClr val="bg1">
                    <a:lumMod val="50000"/>
                  </a:schemeClr>
                </a:solidFill>
                <a:latin typeface="Arial" panose="020B0604020202020204" pitchFamily="34" charset="0"/>
                <a:cs typeface="Arial" panose="020B0604020202020204" pitchFamily="34" charset="0"/>
              </a:rPr>
              <a:t>to be recovered </a:t>
            </a:r>
            <a:br>
              <a:rPr lang="en-GB" sz="1800" dirty="0" smtClean="0">
                <a:solidFill>
                  <a:schemeClr val="bg1">
                    <a:lumMod val="50000"/>
                  </a:schemeClr>
                </a:solidFill>
                <a:latin typeface="Arial" panose="020B0604020202020204" pitchFamily="34" charset="0"/>
                <a:cs typeface="Arial" panose="020B0604020202020204" pitchFamily="34" charset="0"/>
              </a:rPr>
            </a:br>
            <a:r>
              <a:rPr lang="en-GB" sz="1800" dirty="0" smtClean="0">
                <a:solidFill>
                  <a:schemeClr val="bg1">
                    <a:lumMod val="50000"/>
                  </a:schemeClr>
                </a:solidFill>
                <a:latin typeface="Arial" panose="020B0604020202020204" pitchFamily="34" charset="0"/>
                <a:cs typeface="Arial" panose="020B0604020202020204" pitchFamily="34" charset="0"/>
              </a:rPr>
              <a:t>by Ireland</a:t>
            </a:r>
            <a:endParaRPr lang="en-GB" sz="1800"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6126266" y="1052736"/>
            <a:ext cx="1289135" cy="477054"/>
          </a:xfrm>
          <a:prstGeom prst="rect">
            <a:avLst/>
          </a:prstGeom>
          <a:noFill/>
        </p:spPr>
        <p:txBody>
          <a:bodyPr wrap="none" rtlCol="0">
            <a:spAutoFit/>
          </a:bodyPr>
          <a:lstStyle/>
          <a:p>
            <a:r>
              <a:rPr lang="de-DE" sz="2500" dirty="0" smtClean="0">
                <a:solidFill>
                  <a:srgbClr val="0070C0"/>
                </a:solidFill>
                <a:latin typeface="Arial" panose="020B0604020202020204" pitchFamily="34" charset="0"/>
                <a:cs typeface="Arial" panose="020B0604020202020204" pitchFamily="34" charset="0"/>
              </a:rPr>
              <a:t>Google</a:t>
            </a:r>
          </a:p>
        </p:txBody>
      </p:sp>
      <p:pic>
        <p:nvPicPr>
          <p:cNvPr id="6"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6266" y="3043350"/>
            <a:ext cx="1377356" cy="123514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126266" y="2531151"/>
            <a:ext cx="1074333" cy="477054"/>
          </a:xfrm>
          <a:prstGeom prst="rect">
            <a:avLst/>
          </a:prstGeom>
          <a:noFill/>
        </p:spPr>
        <p:txBody>
          <a:bodyPr wrap="none" rtlCol="0">
            <a:spAutoFit/>
          </a:bodyPr>
          <a:lstStyle/>
          <a:p>
            <a:r>
              <a:rPr lang="de-DE" sz="2500" dirty="0" smtClean="0">
                <a:solidFill>
                  <a:srgbClr val="0070C0"/>
                </a:solidFill>
                <a:latin typeface="Arial" panose="020B0604020202020204" pitchFamily="34" charset="0"/>
                <a:cs typeface="Arial" panose="020B0604020202020204" pitchFamily="34" charset="0"/>
              </a:rPr>
              <a:t>Apple</a:t>
            </a:r>
          </a:p>
        </p:txBody>
      </p:sp>
      <p:sp>
        <p:nvSpPr>
          <p:cNvPr id="13"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a:solidFill>
                  <a:schemeClr val="bg2">
                    <a:lumMod val="75000"/>
                  </a:schemeClr>
                </a:solidFill>
                <a:latin typeface="Arial" panose="020B0604020202020204" pitchFamily="34" charset="0"/>
                <a:cs typeface="Arial" panose="020B0604020202020204" pitchFamily="34" charset="0"/>
              </a:rPr>
              <a:t>Guardian of the treaties – </a:t>
            </a:r>
            <a:r>
              <a:rPr lang="en-GB" sz="2200" kern="0" dirty="0" smtClean="0">
                <a:solidFill>
                  <a:schemeClr val="bg2">
                    <a:lumMod val="75000"/>
                  </a:schemeClr>
                </a:solidFill>
                <a:latin typeface="Arial" panose="020B0604020202020204" pitchFamily="34" charset="0"/>
                <a:cs typeface="Arial" panose="020B0604020202020204" pitchFamily="34" charset="0"/>
              </a:rPr>
              <a:t>companies</a:t>
            </a:r>
            <a:endParaRPr lang="en-GB" sz="2200" kern="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809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0" y="1719203"/>
            <a:ext cx="5940152" cy="360040"/>
          </a:xfrm>
          <a:prstGeom prst="homePlate">
            <a:avLst/>
          </a:prstGeom>
          <a:solidFill>
            <a:srgbClr val="F7A4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2" name="TextBox 11"/>
          <p:cNvSpPr txBox="1"/>
          <p:nvPr/>
        </p:nvSpPr>
        <p:spPr>
          <a:xfrm>
            <a:off x="781088" y="1700808"/>
            <a:ext cx="3786563" cy="369332"/>
          </a:xfrm>
          <a:prstGeom prst="rect">
            <a:avLst/>
          </a:prstGeom>
          <a:noFill/>
        </p:spPr>
        <p:txBody>
          <a:bodyPr wrap="square" rtlCol="0">
            <a:spAutoFit/>
          </a:bodyPr>
          <a:lstStyle/>
          <a:p>
            <a:r>
              <a:rPr lang="en-US" sz="1800" dirty="0" smtClean="0">
                <a:solidFill>
                  <a:schemeClr val="bg1"/>
                </a:solidFill>
                <a:latin typeface="Arial" panose="020B0604020202020204" pitchFamily="34" charset="0"/>
                <a:cs typeface="Arial" panose="020B0604020202020204" pitchFamily="34" charset="0"/>
              </a:rPr>
              <a:t>RIGHT  OF INITIATIVE</a:t>
            </a:r>
            <a:endParaRPr lang="en-US" sz="1800" dirty="0">
              <a:solidFill>
                <a:schemeClr val="bg1"/>
              </a:solidFill>
              <a:latin typeface="Arial" panose="020B0604020202020204" pitchFamily="34" charset="0"/>
              <a:cs typeface="Arial" panose="020B0604020202020204" pitchFamily="34" charset="0"/>
            </a:endParaRPr>
          </a:p>
        </p:txBody>
      </p:sp>
      <p:sp>
        <p:nvSpPr>
          <p:cNvPr id="20" name="Pentagon 19"/>
          <p:cNvSpPr/>
          <p:nvPr/>
        </p:nvSpPr>
        <p:spPr>
          <a:xfrm>
            <a:off x="-1" y="2295267"/>
            <a:ext cx="6516217" cy="360040"/>
          </a:xfrm>
          <a:prstGeom prst="homePlate">
            <a:avLst/>
          </a:prstGeom>
          <a:solidFill>
            <a:srgbClr val="6DBF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1" name="TextBox 20"/>
          <p:cNvSpPr txBox="1"/>
          <p:nvPr/>
        </p:nvSpPr>
        <p:spPr>
          <a:xfrm>
            <a:off x="781088" y="2295267"/>
            <a:ext cx="5807136" cy="369332"/>
          </a:xfrm>
          <a:prstGeom prst="rect">
            <a:avLst/>
          </a:prstGeom>
          <a:noFill/>
          <a:effectLst>
            <a:reflection endPos="0" dir="5400000" sy="-100000" algn="bl" rotWithShape="0"/>
          </a:effectLst>
        </p:spPr>
        <p:txBody>
          <a:bodyPr wrap="square" rtlCol="0">
            <a:spAutoFit/>
          </a:bodyPr>
          <a:lstStyle/>
          <a:p>
            <a:pPr marL="3175"/>
            <a:r>
              <a:rPr lang="en-US" sz="1800" dirty="0" smtClean="0">
                <a:solidFill>
                  <a:schemeClr val="bg1"/>
                </a:solidFill>
                <a:latin typeface="Arial" panose="020B0604020202020204" pitchFamily="34" charset="0"/>
                <a:cs typeface="Arial" panose="020B0604020202020204" pitchFamily="34" charset="0"/>
              </a:rPr>
              <a:t>POLICY &amp; BUDGET IMPLEMENTATION</a:t>
            </a:r>
            <a:endParaRPr lang="en-US" sz="1800" dirty="0">
              <a:solidFill>
                <a:schemeClr val="bg1"/>
              </a:solidFill>
              <a:latin typeface="Arial" panose="020B0604020202020204" pitchFamily="34" charset="0"/>
              <a:cs typeface="Arial" panose="020B0604020202020204" pitchFamily="34" charset="0"/>
            </a:endParaRPr>
          </a:p>
        </p:txBody>
      </p:sp>
      <p:sp>
        <p:nvSpPr>
          <p:cNvPr id="22" name="Pentagon 21"/>
          <p:cNvSpPr/>
          <p:nvPr/>
        </p:nvSpPr>
        <p:spPr>
          <a:xfrm>
            <a:off x="-5500" y="2943339"/>
            <a:ext cx="6948264" cy="360040"/>
          </a:xfrm>
          <a:prstGeom prst="homePlate">
            <a:avLst/>
          </a:prstGeom>
          <a:solidFill>
            <a:srgbClr val="3F85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3" name="TextBox 22"/>
          <p:cNvSpPr txBox="1"/>
          <p:nvPr/>
        </p:nvSpPr>
        <p:spPr>
          <a:xfrm>
            <a:off x="781088" y="2931670"/>
            <a:ext cx="4037827" cy="369332"/>
          </a:xfrm>
          <a:prstGeom prst="rect">
            <a:avLst/>
          </a:prstGeom>
          <a:noFill/>
        </p:spPr>
        <p:txBody>
          <a:bodyPr wrap="square" rtlCol="0">
            <a:spAutoFit/>
          </a:bodyPr>
          <a:lstStyle/>
          <a:p>
            <a:pPr marL="3175"/>
            <a:r>
              <a:rPr lang="en-US" sz="1800" dirty="0" smtClean="0">
                <a:solidFill>
                  <a:schemeClr val="bg1"/>
                </a:solidFill>
                <a:latin typeface="Arial" panose="020B0604020202020204" pitchFamily="34" charset="0"/>
                <a:cs typeface="Arial" panose="020B0604020202020204" pitchFamily="34" charset="0"/>
              </a:rPr>
              <a:t>GUARDIAN OF THE TREATIES</a:t>
            </a:r>
            <a:endParaRPr lang="en-US" sz="1800" dirty="0">
              <a:solidFill>
                <a:schemeClr val="bg1"/>
              </a:solidFill>
              <a:latin typeface="Arial" panose="020B0604020202020204" pitchFamily="34" charset="0"/>
              <a:cs typeface="Arial" panose="020B0604020202020204" pitchFamily="34" charset="0"/>
            </a:endParaRPr>
          </a:p>
        </p:txBody>
      </p:sp>
      <p:sp>
        <p:nvSpPr>
          <p:cNvPr id="24" name="Pentagon 23">
            <a:hlinkClick r:id="rId3"/>
          </p:cNvPr>
          <p:cNvSpPr/>
          <p:nvPr/>
        </p:nvSpPr>
        <p:spPr>
          <a:xfrm>
            <a:off x="-17032" y="3591411"/>
            <a:ext cx="7613367" cy="360040"/>
          </a:xfrm>
          <a:prstGeom prst="homePlate">
            <a:avLst/>
          </a:prstGeom>
          <a:solidFill>
            <a:srgbClr val="CE08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5" name="TextBox 24">
            <a:hlinkClick r:id="rId3"/>
          </p:cNvPr>
          <p:cNvSpPr txBox="1"/>
          <p:nvPr/>
        </p:nvSpPr>
        <p:spPr>
          <a:xfrm>
            <a:off x="781088" y="3590479"/>
            <a:ext cx="3860558" cy="369332"/>
          </a:xfrm>
          <a:prstGeom prst="rect">
            <a:avLst/>
          </a:prstGeom>
          <a:noFill/>
        </p:spPr>
        <p:txBody>
          <a:bodyPr wrap="square" rtlCol="0">
            <a:spAutoFit/>
          </a:bodyPr>
          <a:lstStyle/>
          <a:p>
            <a:pPr marL="3175"/>
            <a:r>
              <a:rPr lang="en-US" sz="1800" dirty="0" smtClean="0">
                <a:solidFill>
                  <a:schemeClr val="bg1"/>
                </a:solidFill>
                <a:latin typeface="Arial" panose="020B0604020202020204" pitchFamily="34" charset="0"/>
                <a:cs typeface="Arial" panose="020B0604020202020204" pitchFamily="34" charset="0"/>
              </a:rPr>
              <a:t>INTERNATIONAL DIMENSION</a:t>
            </a:r>
            <a:endParaRPr lang="en-US" sz="1800" dirty="0">
              <a:solidFill>
                <a:schemeClr val="bg1"/>
              </a:solidFill>
              <a:latin typeface="Arial" panose="020B0604020202020204" pitchFamily="34" charset="0"/>
              <a:cs typeface="Arial" panose="020B0604020202020204" pitchFamily="34" charset="0"/>
            </a:endParaRPr>
          </a:p>
        </p:txBody>
      </p:sp>
      <p:sp>
        <p:nvSpPr>
          <p:cNvPr id="13"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a:solidFill>
                  <a:schemeClr val="bg2">
                    <a:lumMod val="75000"/>
                  </a:schemeClr>
                </a:solidFill>
                <a:latin typeface="Arial" panose="020B0604020202020204" pitchFamily="34" charset="0"/>
                <a:cs typeface="Arial" panose="020B0604020202020204" pitchFamily="34" charset="0"/>
              </a:rPr>
              <a:t>The 4 roles of the Commission</a:t>
            </a:r>
          </a:p>
        </p:txBody>
      </p:sp>
    </p:spTree>
    <p:extLst>
      <p:ext uri="{BB962C8B-B14F-4D97-AF65-F5344CB8AC3E}">
        <p14:creationId xmlns:p14="http://schemas.microsoft.com/office/powerpoint/2010/main" val="26194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rkona\AppData\Local\Microsoft\Windows\Temporary Internet Files\Content.Outlook\HK6DA3VI\map_n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44826"/>
            <a:ext cx="2248330" cy="23383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8493" t="6936" r="31540" b="14911"/>
          <a:stretch/>
        </p:blipFill>
        <p:spPr>
          <a:xfrm>
            <a:off x="2367584" y="1844824"/>
            <a:ext cx="2112588" cy="2341363"/>
          </a:xfrm>
          <a:prstGeom prst="rect">
            <a:avLst/>
          </a:prstGeom>
        </p:spPr>
      </p:pic>
      <p:pic>
        <p:nvPicPr>
          <p:cNvPr id="2050" name="Picture 2" descr="Greeting between Donald Tusk, Justin Trudeau and Jean-Claude Juncker (from left to right)"/>
          <p:cNvPicPr>
            <a:picLocks noChangeAspect="1" noChangeArrowheads="1"/>
          </p:cNvPicPr>
          <p:nvPr/>
        </p:nvPicPr>
        <p:blipFill rotWithShape="1">
          <a:blip r:embed="rId5">
            <a:extLst>
              <a:ext uri="{28A0092B-C50C-407E-A947-70E740481C1C}">
                <a14:useLocalDpi xmlns:a14="http://schemas.microsoft.com/office/drawing/2010/main" val="0"/>
              </a:ext>
            </a:extLst>
          </a:blip>
          <a:srcRect t="4396" b="-4396"/>
          <a:stretch/>
        </p:blipFill>
        <p:spPr bwMode="auto">
          <a:xfrm>
            <a:off x="35645" y="1844825"/>
            <a:ext cx="2151270" cy="32243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40699" t="11949" r="8792"/>
          <a:stretch/>
        </p:blipFill>
        <p:spPr>
          <a:xfrm>
            <a:off x="6956668" y="1844825"/>
            <a:ext cx="2110657" cy="2338306"/>
          </a:xfrm>
          <a:prstGeom prst="rect">
            <a:avLst/>
          </a:prstGeom>
        </p:spPr>
      </p:pic>
      <p:sp>
        <p:nvSpPr>
          <p:cNvPr id="12" name="Rectangular Callout 11"/>
          <p:cNvSpPr/>
          <p:nvPr/>
        </p:nvSpPr>
        <p:spPr>
          <a:xfrm rot="10800000">
            <a:off x="35644" y="4183132"/>
            <a:ext cx="2151270" cy="1085251"/>
          </a:xfrm>
          <a:prstGeom prst="wedgeRectCallou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8" name="TextBox 7"/>
          <p:cNvSpPr txBox="1"/>
          <p:nvPr/>
        </p:nvSpPr>
        <p:spPr>
          <a:xfrm>
            <a:off x="326453" y="4422880"/>
            <a:ext cx="1569660" cy="646331"/>
          </a:xfrm>
          <a:prstGeom prst="rect">
            <a:avLst/>
          </a:prstGeom>
          <a:noFill/>
        </p:spPr>
        <p:txBody>
          <a:bodyPr wrap="none" rtlCol="0">
            <a:spAutoFit/>
          </a:bodyPr>
          <a:lstStyle/>
          <a:p>
            <a:pPr algn="ctr"/>
            <a:r>
              <a:rPr lang="en-GB" sz="1800" dirty="0" smtClean="0">
                <a:solidFill>
                  <a:schemeClr val="bg1"/>
                </a:solidFill>
                <a:latin typeface="Arial" panose="020B0604020202020204" pitchFamily="34" charset="0"/>
                <a:cs typeface="Arial" panose="020B0604020202020204" pitchFamily="34" charset="0"/>
              </a:rPr>
              <a:t>International</a:t>
            </a:r>
          </a:p>
          <a:p>
            <a:pPr algn="ctr"/>
            <a:r>
              <a:rPr lang="en-GB" sz="1800" dirty="0" smtClean="0">
                <a:solidFill>
                  <a:schemeClr val="bg1"/>
                </a:solidFill>
                <a:latin typeface="Arial" panose="020B0604020202020204" pitchFamily="34" charset="0"/>
                <a:cs typeface="Arial" panose="020B0604020202020204" pitchFamily="34" charset="0"/>
              </a:rPr>
              <a:t> agreements</a:t>
            </a:r>
          </a:p>
        </p:txBody>
      </p:sp>
      <p:sp>
        <p:nvSpPr>
          <p:cNvPr id="13" name="Rectangular Callout 12"/>
          <p:cNvSpPr/>
          <p:nvPr/>
        </p:nvSpPr>
        <p:spPr>
          <a:xfrm rot="10800000">
            <a:off x="6949251" y="4186185"/>
            <a:ext cx="2142168" cy="1082198"/>
          </a:xfrm>
          <a:prstGeom prst="wedgeRectCallou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5" name="TextBox 4"/>
          <p:cNvSpPr txBox="1"/>
          <p:nvPr/>
        </p:nvSpPr>
        <p:spPr>
          <a:xfrm>
            <a:off x="6919255" y="4241076"/>
            <a:ext cx="2301283" cy="923330"/>
          </a:xfrm>
          <a:prstGeom prst="rect">
            <a:avLst/>
          </a:prstGeom>
          <a:noFill/>
        </p:spPr>
        <p:txBody>
          <a:bodyPr wrap="square" rtlCol="0">
            <a:spAutoFit/>
          </a:bodyPr>
          <a:lstStyle/>
          <a:p>
            <a:pPr algn="ctr"/>
            <a:r>
              <a:rPr lang="en-GB" sz="1800" dirty="0" smtClean="0">
                <a:solidFill>
                  <a:schemeClr val="bg1"/>
                </a:solidFill>
                <a:latin typeface="Arial" panose="020B0604020202020204" pitchFamily="34" charset="0"/>
                <a:cs typeface="Arial" panose="020B0604020202020204" pitchFamily="34" charset="0"/>
              </a:rPr>
              <a:t>Common</a:t>
            </a:r>
          </a:p>
          <a:p>
            <a:pPr algn="ctr"/>
            <a:r>
              <a:rPr lang="en-GB" sz="1800" dirty="0" smtClean="0">
                <a:solidFill>
                  <a:schemeClr val="bg1"/>
                </a:solidFill>
                <a:latin typeface="Arial" panose="020B0604020202020204" pitchFamily="34" charset="0"/>
                <a:cs typeface="Arial" panose="020B0604020202020204" pitchFamily="34" charset="0"/>
              </a:rPr>
              <a:t>Foreign and Security Policy </a:t>
            </a:r>
          </a:p>
        </p:txBody>
      </p:sp>
      <p:sp>
        <p:nvSpPr>
          <p:cNvPr id="15" name="Rectangular Callout 14"/>
          <p:cNvSpPr/>
          <p:nvPr/>
        </p:nvSpPr>
        <p:spPr>
          <a:xfrm rot="10800000">
            <a:off x="2367584" y="4183131"/>
            <a:ext cx="2112586" cy="1085252"/>
          </a:xfrm>
          <a:prstGeom prst="wedgeRectCallout">
            <a:avLst>
              <a:gd name="adj1" fmla="val -22276"/>
              <a:gd name="adj2" fmla="val 60628"/>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6" name="TextBox 5"/>
          <p:cNvSpPr txBox="1"/>
          <p:nvPr/>
        </p:nvSpPr>
        <p:spPr>
          <a:xfrm>
            <a:off x="2317076" y="4258154"/>
            <a:ext cx="2202018" cy="923330"/>
          </a:xfrm>
          <a:prstGeom prst="rect">
            <a:avLst/>
          </a:prstGeom>
          <a:noFill/>
        </p:spPr>
        <p:txBody>
          <a:bodyPr wrap="square" rtlCol="0">
            <a:spAutoFit/>
          </a:bodyPr>
          <a:lstStyle/>
          <a:p>
            <a:pPr algn="ctr"/>
            <a:r>
              <a:rPr lang="en-GB" sz="1800" dirty="0" smtClean="0">
                <a:solidFill>
                  <a:schemeClr val="bg1"/>
                </a:solidFill>
                <a:latin typeface="Arial" panose="020B0604020202020204" pitchFamily="34" charset="0"/>
                <a:cs typeface="Arial" panose="020B0604020202020204" pitchFamily="34" charset="0"/>
              </a:rPr>
              <a:t>Development </a:t>
            </a:r>
          </a:p>
          <a:p>
            <a:pPr algn="ctr"/>
            <a:r>
              <a:rPr lang="en-GB" sz="1800" dirty="0">
                <a:solidFill>
                  <a:schemeClr val="bg1"/>
                </a:solidFill>
                <a:latin typeface="Arial" panose="020B0604020202020204" pitchFamily="34" charset="0"/>
                <a:cs typeface="Arial" panose="020B0604020202020204" pitchFamily="34" charset="0"/>
              </a:rPr>
              <a:t>c</a:t>
            </a:r>
            <a:r>
              <a:rPr lang="en-GB" sz="1800" dirty="0" smtClean="0">
                <a:solidFill>
                  <a:schemeClr val="bg1"/>
                </a:solidFill>
                <a:latin typeface="Arial" panose="020B0604020202020204" pitchFamily="34" charset="0"/>
                <a:cs typeface="Arial" panose="020B0604020202020204" pitchFamily="34" charset="0"/>
              </a:rPr>
              <a:t>ooperation &amp; </a:t>
            </a:r>
          </a:p>
          <a:p>
            <a:pPr algn="ctr"/>
            <a:r>
              <a:rPr lang="en-GB" sz="1800" dirty="0">
                <a:solidFill>
                  <a:schemeClr val="bg1"/>
                </a:solidFill>
                <a:latin typeface="Arial" panose="020B0604020202020204" pitchFamily="34" charset="0"/>
                <a:cs typeface="Arial" panose="020B0604020202020204" pitchFamily="34" charset="0"/>
              </a:rPr>
              <a:t>h</a:t>
            </a:r>
            <a:r>
              <a:rPr lang="en-GB" sz="1800" dirty="0" smtClean="0">
                <a:solidFill>
                  <a:schemeClr val="bg1"/>
                </a:solidFill>
                <a:latin typeface="Arial" panose="020B0604020202020204" pitchFamily="34" charset="0"/>
                <a:cs typeface="Arial" panose="020B0604020202020204" pitchFamily="34" charset="0"/>
              </a:rPr>
              <a:t>umanitarian aid</a:t>
            </a:r>
          </a:p>
        </p:txBody>
      </p:sp>
      <p:sp>
        <p:nvSpPr>
          <p:cNvPr id="16"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a:solidFill>
                  <a:schemeClr val="bg2">
                    <a:lumMod val="75000"/>
                  </a:schemeClr>
                </a:solidFill>
                <a:latin typeface="Arial" panose="020B0604020202020204" pitchFamily="34" charset="0"/>
                <a:cs typeface="Arial" panose="020B0604020202020204" pitchFamily="34" charset="0"/>
              </a:rPr>
              <a:t>Representing the EU in the world</a:t>
            </a:r>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9094" y="3992537"/>
            <a:ext cx="2339063" cy="138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4676758" y="3700282"/>
            <a:ext cx="2143573" cy="1969770"/>
          </a:xfrm>
          <a:prstGeom prst="rect">
            <a:avLst/>
          </a:prstGeom>
          <a:noFill/>
        </p:spPr>
        <p:txBody>
          <a:bodyPr wrap="square" rtlCol="0">
            <a:spAutoFit/>
          </a:bodyPr>
          <a:lstStyle/>
          <a:p>
            <a:pPr algn="ctr"/>
            <a:endParaRPr lang="en-GB" sz="1600" dirty="0" smtClean="0">
              <a:solidFill>
                <a:schemeClr val="bg1"/>
              </a:solidFill>
              <a:latin typeface="Arial" panose="020B0604020202020204" pitchFamily="34" charset="0"/>
              <a:cs typeface="Arial" panose="020B0604020202020204" pitchFamily="34" charset="0"/>
            </a:endParaRPr>
          </a:p>
          <a:p>
            <a:pPr algn="ctr"/>
            <a:endParaRPr lang="en-GB" sz="1600" dirty="0" smtClean="0">
              <a:solidFill>
                <a:schemeClr val="bg1"/>
              </a:solidFill>
              <a:latin typeface="Arial" panose="020B0604020202020204" pitchFamily="34" charset="0"/>
              <a:cs typeface="Arial" panose="020B0604020202020204" pitchFamily="34" charset="0"/>
            </a:endParaRPr>
          </a:p>
          <a:p>
            <a:pPr algn="ctr"/>
            <a:r>
              <a:rPr lang="en-GB" sz="1800" dirty="0" smtClean="0">
                <a:solidFill>
                  <a:schemeClr val="bg1"/>
                </a:solidFill>
                <a:latin typeface="Arial" panose="020B0604020202020204" pitchFamily="34" charset="0"/>
                <a:cs typeface="Arial" panose="020B0604020202020204" pitchFamily="34" charset="0"/>
              </a:rPr>
              <a:t>Neighbourhood </a:t>
            </a:r>
            <a:endParaRPr lang="en-GB" sz="1800" dirty="0">
              <a:solidFill>
                <a:schemeClr val="bg1"/>
              </a:solidFill>
              <a:latin typeface="Arial" panose="020B0604020202020204" pitchFamily="34" charset="0"/>
              <a:cs typeface="Arial" panose="020B0604020202020204" pitchFamily="34" charset="0"/>
            </a:endParaRPr>
          </a:p>
          <a:p>
            <a:pPr algn="ctr"/>
            <a:r>
              <a:rPr lang="en-GB" sz="1800" dirty="0">
                <a:solidFill>
                  <a:schemeClr val="bg1"/>
                </a:solidFill>
                <a:latin typeface="Arial" panose="020B0604020202020204" pitchFamily="34" charset="0"/>
                <a:cs typeface="Arial" panose="020B0604020202020204" pitchFamily="34" charset="0"/>
              </a:rPr>
              <a:t>Policy &amp;</a:t>
            </a:r>
          </a:p>
          <a:p>
            <a:pPr algn="ctr"/>
            <a:r>
              <a:rPr lang="en-GB" sz="1800" dirty="0">
                <a:solidFill>
                  <a:schemeClr val="bg1"/>
                </a:solidFill>
                <a:latin typeface="Arial" panose="020B0604020202020204" pitchFamily="34" charset="0"/>
                <a:cs typeface="Arial" panose="020B0604020202020204" pitchFamily="34" charset="0"/>
              </a:rPr>
              <a:t>Enlargement </a:t>
            </a:r>
          </a:p>
          <a:p>
            <a:pPr algn="ctr"/>
            <a:r>
              <a:rPr lang="en-GB" sz="1800" dirty="0">
                <a:solidFill>
                  <a:schemeClr val="bg1"/>
                </a:solidFill>
                <a:latin typeface="Arial" panose="020B0604020202020204" pitchFamily="34" charset="0"/>
                <a:cs typeface="Arial" panose="020B0604020202020204" pitchFamily="34" charset="0"/>
              </a:rPr>
              <a:t>Negotiations</a:t>
            </a:r>
          </a:p>
          <a:p>
            <a:endParaRPr lang="en-GB" sz="1800" dirty="0" err="1"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152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1953" b="11302"/>
          <a:stretch/>
        </p:blipFill>
        <p:spPr>
          <a:xfrm>
            <a:off x="0" y="548680"/>
            <a:ext cx="9144001" cy="5306275"/>
          </a:xfrm>
          <a:prstGeom prst="rect">
            <a:avLst/>
          </a:prstGeom>
        </p:spPr>
      </p:pic>
      <p:sp>
        <p:nvSpPr>
          <p:cNvPr id="6"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smtClean="0">
                <a:solidFill>
                  <a:schemeClr val="bg2">
                    <a:lumMod val="75000"/>
                  </a:schemeClr>
                </a:solidFill>
                <a:latin typeface="Arial" panose="020B0604020202020204" pitchFamily="34" charset="0"/>
                <a:cs typeface="Arial" panose="020B0604020202020204" pitchFamily="34" charset="0"/>
              </a:rPr>
              <a:t>What do you know about the Commission?</a:t>
            </a:r>
            <a:endParaRPr lang="en-GB" sz="2200" kern="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21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rot="5400000">
            <a:off x="402736" y="2305676"/>
            <a:ext cx="2761952" cy="2200288"/>
          </a:xfrm>
          <a:custGeom>
            <a:avLst/>
            <a:gdLst>
              <a:gd name="connsiteX0" fmla="*/ 0 w 3168352"/>
              <a:gd name="connsiteY0" fmla="*/ 0 h 2560328"/>
              <a:gd name="connsiteX1" fmla="*/ 1888188 w 3168352"/>
              <a:gd name="connsiteY1" fmla="*/ 0 h 2560328"/>
              <a:gd name="connsiteX2" fmla="*/ 3168352 w 3168352"/>
              <a:gd name="connsiteY2" fmla="*/ 1280164 h 2560328"/>
              <a:gd name="connsiteX3" fmla="*/ 1888188 w 3168352"/>
              <a:gd name="connsiteY3" fmla="*/ 2560328 h 2560328"/>
              <a:gd name="connsiteX4" fmla="*/ 0 w 3168352"/>
              <a:gd name="connsiteY4" fmla="*/ 2560328 h 2560328"/>
              <a:gd name="connsiteX5" fmla="*/ 0 w 3168352"/>
              <a:gd name="connsiteY5" fmla="*/ 0 h 2560328"/>
              <a:gd name="connsiteX0" fmla="*/ 0 w 2761952"/>
              <a:gd name="connsiteY0" fmla="*/ 0 h 2560328"/>
              <a:gd name="connsiteX1" fmla="*/ 1888188 w 2761952"/>
              <a:gd name="connsiteY1" fmla="*/ 0 h 2560328"/>
              <a:gd name="connsiteX2" fmla="*/ 2761952 w 2761952"/>
              <a:gd name="connsiteY2" fmla="*/ 1292864 h 2560328"/>
              <a:gd name="connsiteX3" fmla="*/ 1888188 w 2761952"/>
              <a:gd name="connsiteY3" fmla="*/ 2560328 h 2560328"/>
              <a:gd name="connsiteX4" fmla="*/ 0 w 2761952"/>
              <a:gd name="connsiteY4" fmla="*/ 2560328 h 2560328"/>
              <a:gd name="connsiteX5" fmla="*/ 0 w 2761952"/>
              <a:gd name="connsiteY5" fmla="*/ 0 h 256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1952" h="2560328">
                <a:moveTo>
                  <a:pt x="0" y="0"/>
                </a:moveTo>
                <a:lnTo>
                  <a:pt x="1888188" y="0"/>
                </a:lnTo>
                <a:lnTo>
                  <a:pt x="2761952" y="1292864"/>
                </a:lnTo>
                <a:lnTo>
                  <a:pt x="1888188" y="2560328"/>
                </a:lnTo>
                <a:lnTo>
                  <a:pt x="0" y="2560328"/>
                </a:lnTo>
                <a:lnTo>
                  <a:pt x="0" y="0"/>
                </a:lnTo>
                <a:close/>
              </a:path>
            </a:pathLst>
          </a:custGeom>
          <a:solidFill>
            <a:srgbClr val="3F85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4" name="Rectangle 3"/>
          <p:cNvSpPr/>
          <p:nvPr/>
        </p:nvSpPr>
        <p:spPr bwMode="auto">
          <a:xfrm>
            <a:off x="683568" y="2508548"/>
            <a:ext cx="2200288" cy="1440160"/>
          </a:xfrm>
          <a:prstGeom prst="rect">
            <a:avLst/>
          </a:prstGeom>
          <a:no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en-US" sz="2400" b="1" dirty="0" smtClean="0">
                <a:solidFill>
                  <a:schemeClr val="bg1"/>
                </a:solidFill>
                <a:latin typeface="Arial" panose="020B0604020202020204" pitchFamily="34" charset="0"/>
                <a:cs typeface="Arial" panose="020B0604020202020204" pitchFamily="34" charset="0"/>
              </a:rPr>
              <a:t>is the p</a:t>
            </a:r>
            <a:r>
              <a:rPr kumimoji="0" lang="en-US" sz="2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olitical executive</a:t>
            </a:r>
          </a:p>
        </p:txBody>
      </p:sp>
      <p:sp>
        <p:nvSpPr>
          <p:cNvPr id="7" name="Oval 6"/>
          <p:cNvSpPr/>
          <p:nvPr/>
        </p:nvSpPr>
        <p:spPr>
          <a:xfrm>
            <a:off x="1315660" y="1556792"/>
            <a:ext cx="936104" cy="936104"/>
          </a:xfrm>
          <a:prstGeom prst="ellipse">
            <a:avLst/>
          </a:prstGeom>
          <a:solidFill>
            <a:schemeClr val="bg1"/>
          </a:solidFill>
          <a:ln w="57150">
            <a:solidFill>
              <a:srgbClr val="3F85C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4000" dirty="0" smtClean="0">
                <a:solidFill>
                  <a:srgbClr val="F7A428"/>
                </a:solidFill>
                <a:latin typeface="Arial" panose="020B0604020202020204" pitchFamily="34" charset="0"/>
                <a:cs typeface="Arial" panose="020B0604020202020204" pitchFamily="34" charset="0"/>
              </a:rPr>
              <a:t>1</a:t>
            </a:r>
            <a:endParaRPr lang="en-GB" sz="4000" dirty="0">
              <a:solidFill>
                <a:srgbClr val="F7A428"/>
              </a:solidFill>
              <a:latin typeface="Arial" panose="020B0604020202020204" pitchFamily="34" charset="0"/>
              <a:cs typeface="Arial" panose="020B0604020202020204" pitchFamily="34" charset="0"/>
            </a:endParaRPr>
          </a:p>
        </p:txBody>
      </p:sp>
      <p:sp>
        <p:nvSpPr>
          <p:cNvPr id="9" name="Pentagon 7"/>
          <p:cNvSpPr/>
          <p:nvPr/>
        </p:nvSpPr>
        <p:spPr>
          <a:xfrm rot="5400000">
            <a:off x="3191024" y="2305676"/>
            <a:ext cx="2761952" cy="2200288"/>
          </a:xfrm>
          <a:custGeom>
            <a:avLst/>
            <a:gdLst>
              <a:gd name="connsiteX0" fmla="*/ 0 w 3168352"/>
              <a:gd name="connsiteY0" fmla="*/ 0 h 2560328"/>
              <a:gd name="connsiteX1" fmla="*/ 1888188 w 3168352"/>
              <a:gd name="connsiteY1" fmla="*/ 0 h 2560328"/>
              <a:gd name="connsiteX2" fmla="*/ 3168352 w 3168352"/>
              <a:gd name="connsiteY2" fmla="*/ 1280164 h 2560328"/>
              <a:gd name="connsiteX3" fmla="*/ 1888188 w 3168352"/>
              <a:gd name="connsiteY3" fmla="*/ 2560328 h 2560328"/>
              <a:gd name="connsiteX4" fmla="*/ 0 w 3168352"/>
              <a:gd name="connsiteY4" fmla="*/ 2560328 h 2560328"/>
              <a:gd name="connsiteX5" fmla="*/ 0 w 3168352"/>
              <a:gd name="connsiteY5" fmla="*/ 0 h 2560328"/>
              <a:gd name="connsiteX0" fmla="*/ 0 w 2761952"/>
              <a:gd name="connsiteY0" fmla="*/ 0 h 2560328"/>
              <a:gd name="connsiteX1" fmla="*/ 1888188 w 2761952"/>
              <a:gd name="connsiteY1" fmla="*/ 0 h 2560328"/>
              <a:gd name="connsiteX2" fmla="*/ 2761952 w 2761952"/>
              <a:gd name="connsiteY2" fmla="*/ 1292864 h 2560328"/>
              <a:gd name="connsiteX3" fmla="*/ 1888188 w 2761952"/>
              <a:gd name="connsiteY3" fmla="*/ 2560328 h 2560328"/>
              <a:gd name="connsiteX4" fmla="*/ 0 w 2761952"/>
              <a:gd name="connsiteY4" fmla="*/ 2560328 h 2560328"/>
              <a:gd name="connsiteX5" fmla="*/ 0 w 2761952"/>
              <a:gd name="connsiteY5" fmla="*/ 0 h 256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1952" h="2560328">
                <a:moveTo>
                  <a:pt x="0" y="0"/>
                </a:moveTo>
                <a:lnTo>
                  <a:pt x="1888188" y="0"/>
                </a:lnTo>
                <a:lnTo>
                  <a:pt x="2761952" y="1292864"/>
                </a:lnTo>
                <a:lnTo>
                  <a:pt x="1888188" y="2560328"/>
                </a:lnTo>
                <a:lnTo>
                  <a:pt x="0" y="2560328"/>
                </a:lnTo>
                <a:lnTo>
                  <a:pt x="0" y="0"/>
                </a:lnTo>
                <a:close/>
              </a:path>
            </a:pathLst>
          </a:custGeom>
          <a:solidFill>
            <a:srgbClr val="3F85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0" name="Rectangle 9"/>
          <p:cNvSpPr/>
          <p:nvPr/>
        </p:nvSpPr>
        <p:spPr bwMode="auto">
          <a:xfrm>
            <a:off x="3471856" y="2508548"/>
            <a:ext cx="2200288" cy="1440160"/>
          </a:xfrm>
          <a:prstGeom prst="rect">
            <a:avLst/>
          </a:prstGeom>
          <a:noFill/>
          <a:ln>
            <a:noFill/>
          </a:ln>
          <a:effectLst/>
          <a:extLst/>
        </p:spPr>
        <p:txBody>
          <a:bodyPr vert="horz" wrap="square" lIns="91440" tIns="45720" rIns="91440" bIns="45720" numCol="1" rtlCol="0" anchor="ctr" anchorCtr="0" compatLnSpc="1">
            <a:prstTxWarp prst="textNoShape">
              <a:avLst/>
            </a:prstTxWarp>
          </a:bodyPr>
          <a:lstStyle/>
          <a:p>
            <a:pPr marL="3175" algn="ctr"/>
            <a:r>
              <a:rPr lang="en-US" sz="2400" dirty="0" smtClean="0">
                <a:solidFill>
                  <a:schemeClr val="bg1"/>
                </a:solidFill>
                <a:latin typeface="Arial" panose="020B0604020202020204" pitchFamily="34" charset="0"/>
                <a:cs typeface="Arial" panose="020B0604020202020204" pitchFamily="34" charset="0"/>
              </a:rPr>
              <a:t>acts </a:t>
            </a:r>
            <a:r>
              <a:rPr lang="en-US" sz="2400" dirty="0">
                <a:solidFill>
                  <a:schemeClr val="bg1"/>
                </a:solidFill>
                <a:latin typeface="Arial" panose="020B0604020202020204" pitchFamily="34" charset="0"/>
                <a:cs typeface="Arial" panose="020B0604020202020204" pitchFamily="34" charset="0"/>
              </a:rPr>
              <a:t>as a college</a:t>
            </a:r>
          </a:p>
        </p:txBody>
      </p:sp>
      <p:sp>
        <p:nvSpPr>
          <p:cNvPr id="11" name="Oval 10"/>
          <p:cNvSpPr/>
          <p:nvPr/>
        </p:nvSpPr>
        <p:spPr>
          <a:xfrm>
            <a:off x="4103948" y="1556792"/>
            <a:ext cx="936104" cy="936104"/>
          </a:xfrm>
          <a:prstGeom prst="ellipse">
            <a:avLst/>
          </a:prstGeom>
          <a:solidFill>
            <a:schemeClr val="bg1"/>
          </a:solidFill>
          <a:ln w="57150">
            <a:solidFill>
              <a:srgbClr val="3F85C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4000" dirty="0" smtClean="0">
                <a:solidFill>
                  <a:srgbClr val="F7A428"/>
                </a:solidFill>
                <a:latin typeface="Arial" panose="020B0604020202020204" pitchFamily="34" charset="0"/>
                <a:cs typeface="Arial" panose="020B0604020202020204" pitchFamily="34" charset="0"/>
              </a:rPr>
              <a:t>2</a:t>
            </a:r>
            <a:endParaRPr lang="en-GB" sz="4000" dirty="0">
              <a:solidFill>
                <a:srgbClr val="F7A428"/>
              </a:solidFill>
              <a:latin typeface="Arial" panose="020B0604020202020204" pitchFamily="34" charset="0"/>
              <a:cs typeface="Arial" panose="020B0604020202020204" pitchFamily="34" charset="0"/>
            </a:endParaRPr>
          </a:p>
        </p:txBody>
      </p:sp>
      <p:sp>
        <p:nvSpPr>
          <p:cNvPr id="12" name="Pentagon 7"/>
          <p:cNvSpPr/>
          <p:nvPr/>
        </p:nvSpPr>
        <p:spPr>
          <a:xfrm rot="5400000">
            <a:off x="6019360" y="2305676"/>
            <a:ext cx="2761952" cy="2200288"/>
          </a:xfrm>
          <a:custGeom>
            <a:avLst/>
            <a:gdLst>
              <a:gd name="connsiteX0" fmla="*/ 0 w 3168352"/>
              <a:gd name="connsiteY0" fmla="*/ 0 h 2560328"/>
              <a:gd name="connsiteX1" fmla="*/ 1888188 w 3168352"/>
              <a:gd name="connsiteY1" fmla="*/ 0 h 2560328"/>
              <a:gd name="connsiteX2" fmla="*/ 3168352 w 3168352"/>
              <a:gd name="connsiteY2" fmla="*/ 1280164 h 2560328"/>
              <a:gd name="connsiteX3" fmla="*/ 1888188 w 3168352"/>
              <a:gd name="connsiteY3" fmla="*/ 2560328 h 2560328"/>
              <a:gd name="connsiteX4" fmla="*/ 0 w 3168352"/>
              <a:gd name="connsiteY4" fmla="*/ 2560328 h 2560328"/>
              <a:gd name="connsiteX5" fmla="*/ 0 w 3168352"/>
              <a:gd name="connsiteY5" fmla="*/ 0 h 2560328"/>
              <a:gd name="connsiteX0" fmla="*/ 0 w 2761952"/>
              <a:gd name="connsiteY0" fmla="*/ 0 h 2560328"/>
              <a:gd name="connsiteX1" fmla="*/ 1888188 w 2761952"/>
              <a:gd name="connsiteY1" fmla="*/ 0 h 2560328"/>
              <a:gd name="connsiteX2" fmla="*/ 2761952 w 2761952"/>
              <a:gd name="connsiteY2" fmla="*/ 1292864 h 2560328"/>
              <a:gd name="connsiteX3" fmla="*/ 1888188 w 2761952"/>
              <a:gd name="connsiteY3" fmla="*/ 2560328 h 2560328"/>
              <a:gd name="connsiteX4" fmla="*/ 0 w 2761952"/>
              <a:gd name="connsiteY4" fmla="*/ 2560328 h 2560328"/>
              <a:gd name="connsiteX5" fmla="*/ 0 w 2761952"/>
              <a:gd name="connsiteY5" fmla="*/ 0 h 256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1952" h="2560328">
                <a:moveTo>
                  <a:pt x="0" y="0"/>
                </a:moveTo>
                <a:lnTo>
                  <a:pt x="1888188" y="0"/>
                </a:lnTo>
                <a:lnTo>
                  <a:pt x="2761952" y="1292864"/>
                </a:lnTo>
                <a:lnTo>
                  <a:pt x="1888188" y="2560328"/>
                </a:lnTo>
                <a:lnTo>
                  <a:pt x="0" y="2560328"/>
                </a:lnTo>
                <a:lnTo>
                  <a:pt x="0" y="0"/>
                </a:lnTo>
                <a:close/>
              </a:path>
            </a:pathLst>
          </a:custGeom>
          <a:solidFill>
            <a:srgbClr val="3F85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3" name="Rectangle 12"/>
          <p:cNvSpPr/>
          <p:nvPr/>
        </p:nvSpPr>
        <p:spPr bwMode="auto">
          <a:xfrm>
            <a:off x="6300192" y="2600908"/>
            <a:ext cx="2200288" cy="1440160"/>
          </a:xfrm>
          <a:prstGeom prst="rect">
            <a:avLst/>
          </a:prstGeom>
          <a:noFill/>
          <a:ln>
            <a:noFill/>
          </a:ln>
          <a:effectLst/>
          <a:extLst/>
        </p:spPr>
        <p:txBody>
          <a:bodyPr vert="horz" wrap="square" lIns="91440" tIns="45720" rIns="91440" bIns="45720" numCol="1" rtlCol="0" anchor="ctr" anchorCtr="0" compatLnSpc="1">
            <a:prstTxWarp prst="textNoShape">
              <a:avLst/>
            </a:prstTxWarp>
          </a:bodyPr>
          <a:lstStyle/>
          <a:p>
            <a:pPr marL="3175" algn="ctr"/>
            <a:r>
              <a:rPr lang="en-US" sz="2400" dirty="0" smtClean="0">
                <a:solidFill>
                  <a:schemeClr val="bg1"/>
                </a:solidFill>
                <a:latin typeface="Arial" panose="020B0604020202020204" pitchFamily="34" charset="0"/>
                <a:cs typeface="Arial" panose="020B0604020202020204" pitchFamily="34" charset="0"/>
              </a:rPr>
              <a:t>promotes </a:t>
            </a:r>
            <a:r>
              <a:rPr lang="en-US" sz="2400" dirty="0">
                <a:solidFill>
                  <a:schemeClr val="bg1"/>
                </a:solidFill>
                <a:latin typeface="Arial" panose="020B0604020202020204" pitchFamily="34" charset="0"/>
                <a:cs typeface="Arial" panose="020B0604020202020204" pitchFamily="34" charset="0"/>
              </a:rPr>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the general interest of the Union</a:t>
            </a:r>
          </a:p>
        </p:txBody>
      </p:sp>
      <p:sp>
        <p:nvSpPr>
          <p:cNvPr id="14" name="Oval 13"/>
          <p:cNvSpPr/>
          <p:nvPr/>
        </p:nvSpPr>
        <p:spPr>
          <a:xfrm>
            <a:off x="6932284" y="1556792"/>
            <a:ext cx="936104" cy="936104"/>
          </a:xfrm>
          <a:prstGeom prst="ellipse">
            <a:avLst/>
          </a:prstGeom>
          <a:solidFill>
            <a:schemeClr val="bg1"/>
          </a:solidFill>
          <a:ln w="57150">
            <a:solidFill>
              <a:srgbClr val="3F85C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4000" dirty="0" smtClean="0">
                <a:solidFill>
                  <a:srgbClr val="F7A428"/>
                </a:solidFill>
                <a:latin typeface="Arial" panose="020B0604020202020204" pitchFamily="34" charset="0"/>
                <a:cs typeface="Arial" panose="020B0604020202020204" pitchFamily="34" charset="0"/>
              </a:rPr>
              <a:t>3</a:t>
            </a:r>
            <a:endParaRPr lang="en-GB" sz="4000" dirty="0">
              <a:solidFill>
                <a:srgbClr val="F7A428"/>
              </a:solidFill>
              <a:latin typeface="Arial" panose="020B0604020202020204" pitchFamily="34" charset="0"/>
              <a:cs typeface="Arial" panose="020B0604020202020204" pitchFamily="34" charset="0"/>
            </a:endParaRPr>
          </a:p>
        </p:txBody>
      </p:sp>
      <p:sp>
        <p:nvSpPr>
          <p:cNvPr id="15"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a:solidFill>
                  <a:schemeClr val="bg2">
                    <a:lumMod val="75000"/>
                  </a:schemeClr>
                </a:solidFill>
                <a:latin typeface="Arial" panose="020B0604020202020204" pitchFamily="34" charset="0"/>
                <a:cs typeface="Arial" panose="020B0604020202020204" pitchFamily="34" charset="0"/>
              </a:rPr>
              <a:t>The European Commission</a:t>
            </a:r>
          </a:p>
        </p:txBody>
      </p:sp>
    </p:spTree>
    <p:extLst>
      <p:ext uri="{BB962C8B-B14F-4D97-AF65-F5344CB8AC3E}">
        <p14:creationId xmlns:p14="http://schemas.microsoft.com/office/powerpoint/2010/main" val="364331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68347" y="1196752"/>
            <a:ext cx="3300775" cy="400110"/>
          </a:xfrm>
          <a:prstGeom prst="rect">
            <a:avLst/>
          </a:prstGeom>
          <a:noFill/>
        </p:spPr>
        <p:txBody>
          <a:bodyPr wrap="square" rtlCol="0">
            <a:spAutoFit/>
          </a:bodyPr>
          <a:lstStyle/>
          <a:p>
            <a:pPr algn="ctr" fontAlgn="auto">
              <a:spcBef>
                <a:spcPts val="0"/>
              </a:spcBef>
              <a:spcAft>
                <a:spcPts val="0"/>
              </a:spcAft>
            </a:pPr>
            <a:r>
              <a:rPr lang="en-GB" sz="2000" kern="0" dirty="0">
                <a:solidFill>
                  <a:schemeClr val="bg2">
                    <a:lumMod val="75000"/>
                  </a:schemeClr>
                </a:solidFill>
                <a:latin typeface="Arial" panose="020B0604020202020204" pitchFamily="34" charset="0"/>
                <a:ea typeface="+mj-ea"/>
                <a:cs typeface="Arial" panose="020B0604020202020204" pitchFamily="34" charset="0"/>
              </a:rPr>
              <a:t>COMPETENCES</a:t>
            </a:r>
          </a:p>
        </p:txBody>
      </p:sp>
      <p:sp>
        <p:nvSpPr>
          <p:cNvPr id="6" name="Rectangle 5"/>
          <p:cNvSpPr/>
          <p:nvPr/>
        </p:nvSpPr>
        <p:spPr>
          <a:xfrm>
            <a:off x="838921" y="1779990"/>
            <a:ext cx="2436934" cy="3519569"/>
          </a:xfrm>
          <a:prstGeom prst="rect">
            <a:avLst/>
          </a:prstGeom>
          <a:noFill/>
          <a:ln>
            <a:solidFill>
              <a:srgbClr val="2ABCD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7" name="TextBox 6"/>
          <p:cNvSpPr txBox="1"/>
          <p:nvPr/>
        </p:nvSpPr>
        <p:spPr>
          <a:xfrm>
            <a:off x="1095838" y="1828578"/>
            <a:ext cx="2091687" cy="430887"/>
          </a:xfrm>
          <a:prstGeom prst="rect">
            <a:avLst/>
          </a:prstGeom>
          <a:noFill/>
        </p:spPr>
        <p:txBody>
          <a:bodyPr wrap="square" rtlCol="0">
            <a:spAutoFit/>
          </a:bodyPr>
          <a:lstStyle/>
          <a:p>
            <a:pPr algn="ctr" fontAlgn="auto">
              <a:spcBef>
                <a:spcPts val="0"/>
              </a:spcBef>
              <a:spcAft>
                <a:spcPts val="0"/>
              </a:spcAft>
            </a:pPr>
            <a:r>
              <a:rPr lang="en-GB" sz="2200" b="0" dirty="0" smtClean="0">
                <a:solidFill>
                  <a:srgbClr val="808080">
                    <a:lumMod val="75000"/>
                  </a:srgbClr>
                </a:solidFill>
                <a:latin typeface="Arial" panose="020B0604020202020204" pitchFamily="34" charset="0"/>
                <a:cs typeface="Arial" panose="020B0604020202020204" pitchFamily="34" charset="0"/>
              </a:rPr>
              <a:t>EXCLUSIVE</a:t>
            </a:r>
          </a:p>
        </p:txBody>
      </p:sp>
      <p:sp>
        <p:nvSpPr>
          <p:cNvPr id="12" name="Rectangle 11"/>
          <p:cNvSpPr/>
          <p:nvPr/>
        </p:nvSpPr>
        <p:spPr>
          <a:xfrm>
            <a:off x="3563888" y="1779990"/>
            <a:ext cx="2520280" cy="3519569"/>
          </a:xfrm>
          <a:prstGeom prst="rect">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13" name="TextBox 12"/>
          <p:cNvSpPr txBox="1"/>
          <p:nvPr/>
        </p:nvSpPr>
        <p:spPr>
          <a:xfrm>
            <a:off x="4057210" y="1795706"/>
            <a:ext cx="1553523" cy="430887"/>
          </a:xfrm>
          <a:prstGeom prst="rect">
            <a:avLst/>
          </a:prstGeom>
          <a:noFill/>
        </p:spPr>
        <p:txBody>
          <a:bodyPr wrap="square" rtlCol="0">
            <a:spAutoFit/>
          </a:bodyPr>
          <a:lstStyle/>
          <a:p>
            <a:pPr algn="ctr" fontAlgn="auto">
              <a:spcBef>
                <a:spcPts val="0"/>
              </a:spcBef>
              <a:spcAft>
                <a:spcPts val="0"/>
              </a:spcAft>
            </a:pPr>
            <a:r>
              <a:rPr lang="en-GB" sz="2200" b="0" dirty="0" smtClean="0">
                <a:solidFill>
                  <a:srgbClr val="808080">
                    <a:lumMod val="75000"/>
                  </a:srgbClr>
                </a:solidFill>
                <a:latin typeface="Arial" panose="020B0604020202020204" pitchFamily="34" charset="0"/>
                <a:cs typeface="Arial" panose="020B0604020202020204" pitchFamily="34" charset="0"/>
              </a:rPr>
              <a:t>SHARED</a:t>
            </a:r>
          </a:p>
        </p:txBody>
      </p:sp>
      <p:sp>
        <p:nvSpPr>
          <p:cNvPr id="14" name="Rectangle 13"/>
          <p:cNvSpPr/>
          <p:nvPr/>
        </p:nvSpPr>
        <p:spPr>
          <a:xfrm>
            <a:off x="6275145" y="1783488"/>
            <a:ext cx="2395714" cy="3516072"/>
          </a:xfrm>
          <a:prstGeom prst="rect">
            <a:avLst/>
          </a:prstGeom>
          <a:noFill/>
          <a:ln>
            <a:solidFill>
              <a:srgbClr val="E2A51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15" name="TextBox 14"/>
          <p:cNvSpPr txBox="1"/>
          <p:nvPr/>
        </p:nvSpPr>
        <p:spPr>
          <a:xfrm>
            <a:off x="6430397" y="1783488"/>
            <a:ext cx="2208423" cy="430887"/>
          </a:xfrm>
          <a:prstGeom prst="rect">
            <a:avLst/>
          </a:prstGeom>
          <a:noFill/>
        </p:spPr>
        <p:txBody>
          <a:bodyPr wrap="square" rtlCol="0">
            <a:spAutoFit/>
          </a:bodyPr>
          <a:lstStyle/>
          <a:p>
            <a:pPr algn="ctr" fontAlgn="auto">
              <a:spcBef>
                <a:spcPts val="0"/>
              </a:spcBef>
              <a:spcAft>
                <a:spcPts val="0"/>
              </a:spcAft>
            </a:pPr>
            <a:r>
              <a:rPr lang="en-GB" sz="2200" b="0" dirty="0" smtClean="0">
                <a:solidFill>
                  <a:srgbClr val="808080">
                    <a:lumMod val="75000"/>
                  </a:srgbClr>
                </a:solidFill>
                <a:latin typeface="Arial" panose="020B0604020202020204" pitchFamily="34" charset="0"/>
                <a:cs typeface="Arial" panose="020B0604020202020204" pitchFamily="34" charset="0"/>
              </a:rPr>
              <a:t>SUPPORTING</a:t>
            </a:r>
          </a:p>
        </p:txBody>
      </p:sp>
      <p:sp>
        <p:nvSpPr>
          <p:cNvPr id="16" name="Chevron 15"/>
          <p:cNvSpPr/>
          <p:nvPr/>
        </p:nvSpPr>
        <p:spPr>
          <a:xfrm rot="5400000">
            <a:off x="1915939" y="2298927"/>
            <a:ext cx="436140" cy="439423"/>
          </a:xfrm>
          <a:prstGeom prst="chevron">
            <a:avLst/>
          </a:prstGeom>
          <a:solidFill>
            <a:srgbClr val="2ABCD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000000"/>
              </a:solidFill>
            </a:endParaRPr>
          </a:p>
        </p:txBody>
      </p:sp>
      <p:sp>
        <p:nvSpPr>
          <p:cNvPr id="17" name="Chevron 16"/>
          <p:cNvSpPr/>
          <p:nvPr/>
        </p:nvSpPr>
        <p:spPr>
          <a:xfrm rot="5400000">
            <a:off x="4615902" y="2295781"/>
            <a:ext cx="436140" cy="439423"/>
          </a:xfrm>
          <a:prstGeom prst="chevron">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000000"/>
              </a:solidFill>
            </a:endParaRPr>
          </a:p>
        </p:txBody>
      </p:sp>
      <p:sp>
        <p:nvSpPr>
          <p:cNvPr id="18" name="Chevron 17"/>
          <p:cNvSpPr/>
          <p:nvPr/>
        </p:nvSpPr>
        <p:spPr>
          <a:xfrm rot="5400000">
            <a:off x="7316539" y="2298927"/>
            <a:ext cx="436140" cy="439423"/>
          </a:xfrm>
          <a:prstGeom prst="chevron">
            <a:avLst/>
          </a:prstGeom>
          <a:solidFill>
            <a:srgbClr val="E2A5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000000"/>
              </a:solidFill>
            </a:endParaRPr>
          </a:p>
        </p:txBody>
      </p:sp>
      <p:pic>
        <p:nvPicPr>
          <p:cNvPr id="19" name="Picture 8" descr="Bildergebnis für europa flag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391" y="2874830"/>
            <a:ext cx="980583" cy="653721"/>
          </a:xfrm>
          <a:prstGeom prst="rect">
            <a:avLst/>
          </a:prstGeom>
          <a:noFill/>
          <a:ln>
            <a:solidFill>
              <a:srgbClr val="4572A7"/>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131" b="8442"/>
          <a:stretch/>
        </p:blipFill>
        <p:spPr bwMode="auto">
          <a:xfrm>
            <a:off x="4325545" y="2874565"/>
            <a:ext cx="962988" cy="641853"/>
          </a:xfrm>
          <a:prstGeom prst="rect">
            <a:avLst/>
          </a:prstGeom>
          <a:noFill/>
          <a:ln w="9525">
            <a:solidFill>
              <a:srgbClr val="4572A7"/>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1" name="Picture 14" descr="Bildergebnis für eu member stat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8976"/>
          <a:stretch/>
        </p:blipFill>
        <p:spPr bwMode="auto">
          <a:xfrm>
            <a:off x="7077087" y="2880922"/>
            <a:ext cx="1003787" cy="712930"/>
          </a:xfrm>
          <a:prstGeom prst="rect">
            <a:avLst/>
          </a:prstGeom>
          <a:noFill/>
          <a:ln>
            <a:solidFill>
              <a:srgbClr val="4572A7"/>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004650" y="3729226"/>
            <a:ext cx="2163697" cy="707886"/>
          </a:xfrm>
          <a:prstGeom prst="rect">
            <a:avLst/>
          </a:prstGeom>
          <a:noFill/>
        </p:spPr>
        <p:txBody>
          <a:bodyPr wrap="square" rtlCol="0">
            <a:spAutoFit/>
          </a:bodyPr>
          <a:lstStyle/>
          <a:p>
            <a:pPr marL="342900" indent="-342900" fontAlgn="auto">
              <a:spcBef>
                <a:spcPts val="0"/>
              </a:spcBef>
              <a:spcAft>
                <a:spcPts val="0"/>
              </a:spcAft>
              <a:buFontTx/>
              <a:buChar char="-"/>
            </a:pPr>
            <a:r>
              <a:rPr lang="en-GB" sz="2000" b="0" dirty="0" smtClean="0">
                <a:solidFill>
                  <a:srgbClr val="808080">
                    <a:lumMod val="75000"/>
                  </a:srgbClr>
                </a:solidFill>
                <a:latin typeface="Arial" panose="020B0604020202020204" pitchFamily="34" charset="0"/>
                <a:cs typeface="Arial" panose="020B0604020202020204" pitchFamily="34" charset="0"/>
              </a:rPr>
              <a:t>Trade</a:t>
            </a:r>
          </a:p>
          <a:p>
            <a:pPr marL="342900" indent="-342900" fontAlgn="auto">
              <a:spcBef>
                <a:spcPts val="0"/>
              </a:spcBef>
              <a:spcAft>
                <a:spcPts val="0"/>
              </a:spcAft>
              <a:buFontTx/>
              <a:buChar char="-"/>
            </a:pPr>
            <a:r>
              <a:rPr lang="en-GB" sz="2000" b="0" dirty="0" smtClean="0">
                <a:solidFill>
                  <a:srgbClr val="808080">
                    <a:lumMod val="75000"/>
                  </a:srgbClr>
                </a:solidFill>
                <a:latin typeface="Arial" panose="020B0604020202020204" pitchFamily="34" charset="0"/>
                <a:cs typeface="Arial" panose="020B0604020202020204" pitchFamily="34" charset="0"/>
              </a:rPr>
              <a:t>Competition</a:t>
            </a:r>
            <a:endParaRPr lang="en-GB" sz="2000" b="0" dirty="0">
              <a:solidFill>
                <a:srgbClr val="808080">
                  <a:lumMod val="75000"/>
                </a:srgbClr>
              </a:solidFill>
              <a:latin typeface="Arial" panose="020B0604020202020204" pitchFamily="34" charset="0"/>
              <a:cs typeface="Arial" panose="020B0604020202020204" pitchFamily="34" charset="0"/>
            </a:endParaRPr>
          </a:p>
        </p:txBody>
      </p:sp>
      <p:sp>
        <p:nvSpPr>
          <p:cNvPr id="28" name="TextBox 27"/>
          <p:cNvSpPr txBox="1"/>
          <p:nvPr/>
        </p:nvSpPr>
        <p:spPr>
          <a:xfrm>
            <a:off x="3784334" y="3729226"/>
            <a:ext cx="2150462" cy="707886"/>
          </a:xfrm>
          <a:prstGeom prst="rect">
            <a:avLst/>
          </a:prstGeom>
          <a:noFill/>
        </p:spPr>
        <p:txBody>
          <a:bodyPr wrap="square" rtlCol="0">
            <a:spAutoFit/>
          </a:bodyPr>
          <a:lstStyle/>
          <a:p>
            <a:pPr algn="ctr" fontAlgn="auto">
              <a:spcBef>
                <a:spcPts val="0"/>
              </a:spcBef>
              <a:spcAft>
                <a:spcPts val="0"/>
              </a:spcAft>
            </a:pPr>
            <a:r>
              <a:rPr lang="en-GB" sz="2000" b="0" dirty="0" smtClean="0">
                <a:solidFill>
                  <a:srgbClr val="808080">
                    <a:lumMod val="75000"/>
                  </a:srgbClr>
                </a:solidFill>
                <a:latin typeface="Arial" panose="020B0604020202020204" pitchFamily="34" charset="0"/>
                <a:cs typeface="Arial" panose="020B0604020202020204" pitchFamily="34" charset="0"/>
              </a:rPr>
              <a:t>- Agriculture </a:t>
            </a:r>
          </a:p>
          <a:p>
            <a:pPr algn="ctr" fontAlgn="auto">
              <a:spcBef>
                <a:spcPts val="0"/>
              </a:spcBef>
              <a:spcAft>
                <a:spcPts val="0"/>
              </a:spcAft>
            </a:pPr>
            <a:r>
              <a:rPr lang="en-GB" sz="2000" b="0" dirty="0" smtClean="0">
                <a:solidFill>
                  <a:srgbClr val="808080">
                    <a:lumMod val="75000"/>
                  </a:srgbClr>
                </a:solidFill>
                <a:latin typeface="Arial" panose="020B0604020202020204" pitchFamily="34" charset="0"/>
                <a:cs typeface="Arial" panose="020B0604020202020204" pitchFamily="34" charset="0"/>
              </a:rPr>
              <a:t>- Environment</a:t>
            </a:r>
          </a:p>
        </p:txBody>
      </p:sp>
      <p:sp>
        <p:nvSpPr>
          <p:cNvPr id="29" name="TextBox 28"/>
          <p:cNvSpPr txBox="1"/>
          <p:nvPr/>
        </p:nvSpPr>
        <p:spPr>
          <a:xfrm>
            <a:off x="6469122" y="3729226"/>
            <a:ext cx="2007759" cy="707886"/>
          </a:xfrm>
          <a:prstGeom prst="rect">
            <a:avLst/>
          </a:prstGeom>
          <a:noFill/>
        </p:spPr>
        <p:txBody>
          <a:bodyPr wrap="square" rtlCol="0">
            <a:spAutoFit/>
          </a:bodyPr>
          <a:lstStyle/>
          <a:p>
            <a:pPr algn="ctr" fontAlgn="auto">
              <a:spcBef>
                <a:spcPts val="0"/>
              </a:spcBef>
              <a:spcAft>
                <a:spcPts val="0"/>
              </a:spcAft>
            </a:pPr>
            <a:r>
              <a:rPr lang="en-GB" sz="2000" b="0" dirty="0" smtClean="0">
                <a:solidFill>
                  <a:srgbClr val="808080">
                    <a:lumMod val="75000"/>
                  </a:srgbClr>
                </a:solidFill>
                <a:latin typeface="Arial" panose="020B0604020202020204" pitchFamily="34" charset="0"/>
                <a:cs typeface="Arial" panose="020B0604020202020204" pitchFamily="34" charset="0"/>
              </a:rPr>
              <a:t>- Tourism </a:t>
            </a:r>
          </a:p>
          <a:p>
            <a:pPr algn="ctr" fontAlgn="auto">
              <a:spcBef>
                <a:spcPts val="0"/>
              </a:spcBef>
              <a:spcAft>
                <a:spcPts val="0"/>
              </a:spcAft>
            </a:pPr>
            <a:r>
              <a:rPr lang="en-GB" sz="2000" b="0" dirty="0" smtClean="0">
                <a:solidFill>
                  <a:srgbClr val="808080">
                    <a:lumMod val="75000"/>
                  </a:srgbClr>
                </a:solidFill>
                <a:latin typeface="Arial" panose="020B0604020202020204" pitchFamily="34" charset="0"/>
                <a:cs typeface="Arial" panose="020B0604020202020204" pitchFamily="34" charset="0"/>
              </a:rPr>
              <a:t> - Education</a:t>
            </a:r>
          </a:p>
        </p:txBody>
      </p:sp>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7115" y="4537800"/>
            <a:ext cx="772470" cy="629575"/>
          </a:xfrm>
          <a:prstGeom prst="rect">
            <a:avLst/>
          </a:prstGeom>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9690" y="4565481"/>
            <a:ext cx="943481" cy="69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3751" y="4509489"/>
            <a:ext cx="761623" cy="73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8866" y="4533529"/>
            <a:ext cx="626144" cy="63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6172" y="4552059"/>
            <a:ext cx="916182" cy="70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7311" y="4420695"/>
            <a:ext cx="510702" cy="85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a:solidFill>
                  <a:schemeClr val="bg2">
                    <a:lumMod val="75000"/>
                  </a:schemeClr>
                </a:solidFill>
                <a:latin typeface="Arial" panose="020B0604020202020204" pitchFamily="34" charset="0"/>
                <a:cs typeface="Arial" panose="020B0604020202020204" pitchFamily="34" charset="0"/>
              </a:rPr>
              <a:t>Division of competences</a:t>
            </a:r>
          </a:p>
        </p:txBody>
      </p:sp>
    </p:spTree>
    <p:extLst>
      <p:ext uri="{BB962C8B-B14F-4D97-AF65-F5344CB8AC3E}">
        <p14:creationId xmlns:p14="http://schemas.microsoft.com/office/powerpoint/2010/main" val="1776427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1" y="980728"/>
            <a:ext cx="8242259" cy="4615702"/>
          </a:xfrm>
          <a:prstGeom prst="rect">
            <a:avLst/>
          </a:prstGeom>
          <a:solidFill>
            <a:srgbClr val="EBF2FF"/>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5" name="TextBox 4"/>
          <p:cNvSpPr txBox="1"/>
          <p:nvPr/>
        </p:nvSpPr>
        <p:spPr>
          <a:xfrm>
            <a:off x="1071431" y="996495"/>
            <a:ext cx="2610007" cy="369332"/>
          </a:xfrm>
          <a:prstGeom prst="rect">
            <a:avLst/>
          </a:prstGeom>
          <a:noFill/>
        </p:spPr>
        <p:txBody>
          <a:bodyPr wrap="square" rtlCol="0">
            <a:spAutoFit/>
          </a:bodyPr>
          <a:lstStyle/>
          <a:p>
            <a:pPr algn="ctr" fontAlgn="auto">
              <a:spcBef>
                <a:spcPts val="0"/>
              </a:spcBef>
              <a:spcAft>
                <a:spcPts val="0"/>
              </a:spcAft>
            </a:pPr>
            <a:r>
              <a:rPr lang="en-GB" sz="1800" dirty="0" smtClean="0">
                <a:solidFill>
                  <a:srgbClr val="808080">
                    <a:lumMod val="75000"/>
                  </a:srgbClr>
                </a:solidFill>
                <a:latin typeface="Arial" panose="020B0604020202020204" pitchFamily="34" charset="0"/>
                <a:cs typeface="Arial" panose="020B0604020202020204" pitchFamily="34" charset="0"/>
              </a:rPr>
              <a:t>Primary Legislation</a:t>
            </a:r>
          </a:p>
        </p:txBody>
      </p:sp>
      <p:sp>
        <p:nvSpPr>
          <p:cNvPr id="6" name="Rectangle 5"/>
          <p:cNvSpPr/>
          <p:nvPr/>
        </p:nvSpPr>
        <p:spPr>
          <a:xfrm>
            <a:off x="1071431" y="1729328"/>
            <a:ext cx="7710380" cy="3867101"/>
          </a:xfrm>
          <a:prstGeom prst="rect">
            <a:avLst/>
          </a:prstGeom>
          <a:solidFill>
            <a:srgbClr val="D2F1F6"/>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7" name="TextBox 6"/>
          <p:cNvSpPr txBox="1"/>
          <p:nvPr/>
        </p:nvSpPr>
        <p:spPr>
          <a:xfrm>
            <a:off x="1169341" y="1744418"/>
            <a:ext cx="3842316" cy="369332"/>
          </a:xfrm>
          <a:prstGeom prst="rect">
            <a:avLst/>
          </a:prstGeom>
          <a:noFill/>
        </p:spPr>
        <p:txBody>
          <a:bodyPr wrap="square" rtlCol="0">
            <a:spAutoFit/>
          </a:bodyPr>
          <a:lstStyle/>
          <a:p>
            <a:pPr fontAlgn="auto">
              <a:spcBef>
                <a:spcPts val="0"/>
              </a:spcBef>
              <a:spcAft>
                <a:spcPts val="0"/>
              </a:spcAft>
            </a:pPr>
            <a:r>
              <a:rPr lang="en-GB" sz="1800" dirty="0" smtClean="0">
                <a:solidFill>
                  <a:srgbClr val="808080">
                    <a:lumMod val="75000"/>
                  </a:srgbClr>
                </a:solidFill>
                <a:latin typeface="Arial" panose="020B0604020202020204" pitchFamily="34" charset="0"/>
                <a:cs typeface="Arial" panose="020B0604020202020204" pitchFamily="34" charset="0"/>
              </a:rPr>
              <a:t>Secondary Legislation</a:t>
            </a:r>
          </a:p>
        </p:txBody>
      </p:sp>
      <p:sp>
        <p:nvSpPr>
          <p:cNvPr id="8" name="Rectangle 7"/>
          <p:cNvSpPr/>
          <p:nvPr/>
        </p:nvSpPr>
        <p:spPr>
          <a:xfrm>
            <a:off x="1156245" y="2184396"/>
            <a:ext cx="2142631" cy="339333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9" name="TextBox 8"/>
          <p:cNvSpPr txBox="1"/>
          <p:nvPr/>
        </p:nvSpPr>
        <p:spPr>
          <a:xfrm>
            <a:off x="1169341" y="2249685"/>
            <a:ext cx="2116437" cy="400110"/>
          </a:xfrm>
          <a:prstGeom prst="rect">
            <a:avLst/>
          </a:prstGeom>
          <a:noFill/>
        </p:spPr>
        <p:txBody>
          <a:bodyPr wrap="square" rtlCol="0">
            <a:spAutoFit/>
          </a:bodyPr>
          <a:lstStyle/>
          <a:p>
            <a:pPr algn="ctr" fontAlgn="auto">
              <a:spcBef>
                <a:spcPts val="0"/>
              </a:spcBef>
              <a:spcAft>
                <a:spcPts val="0"/>
              </a:spcAft>
            </a:pPr>
            <a:r>
              <a:rPr lang="en-GB" sz="2000" b="0" u="sng" dirty="0" smtClean="0">
                <a:solidFill>
                  <a:srgbClr val="FFFFFF"/>
                </a:solidFill>
                <a:latin typeface="Arial" panose="020B0604020202020204" pitchFamily="34" charset="0"/>
                <a:cs typeface="Arial" panose="020B0604020202020204" pitchFamily="34" charset="0"/>
              </a:rPr>
              <a:t>Non-binding</a:t>
            </a:r>
          </a:p>
        </p:txBody>
      </p:sp>
      <p:sp>
        <p:nvSpPr>
          <p:cNvPr id="20" name="Rectangle 19"/>
          <p:cNvSpPr/>
          <p:nvPr/>
        </p:nvSpPr>
        <p:spPr>
          <a:xfrm>
            <a:off x="3491880" y="2184396"/>
            <a:ext cx="5278630" cy="3393330"/>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2800" b="0" dirty="0">
              <a:solidFill>
                <a:srgbClr val="FFFFFF"/>
              </a:solidFill>
            </a:endParaRPr>
          </a:p>
        </p:txBody>
      </p:sp>
      <p:sp>
        <p:nvSpPr>
          <p:cNvPr id="21" name="TextBox 20"/>
          <p:cNvSpPr txBox="1"/>
          <p:nvPr/>
        </p:nvSpPr>
        <p:spPr>
          <a:xfrm>
            <a:off x="5624946" y="2281945"/>
            <a:ext cx="1293118" cy="400110"/>
          </a:xfrm>
          <a:prstGeom prst="rect">
            <a:avLst/>
          </a:prstGeom>
          <a:noFill/>
        </p:spPr>
        <p:txBody>
          <a:bodyPr wrap="square" rtlCol="0">
            <a:spAutoFit/>
          </a:bodyPr>
          <a:lstStyle/>
          <a:p>
            <a:pPr algn="ctr" fontAlgn="auto">
              <a:spcBef>
                <a:spcPts val="0"/>
              </a:spcBef>
              <a:spcAft>
                <a:spcPts val="0"/>
              </a:spcAft>
            </a:pPr>
            <a:r>
              <a:rPr lang="en-GB" sz="2000" b="0" u="sng" dirty="0">
                <a:solidFill>
                  <a:srgbClr val="FFFFFF"/>
                </a:solidFill>
                <a:latin typeface="Arial" panose="020B0604020202020204" pitchFamily="34" charset="0"/>
                <a:cs typeface="Arial" panose="020B0604020202020204" pitchFamily="34" charset="0"/>
              </a:rPr>
              <a:t>B</a:t>
            </a:r>
            <a:r>
              <a:rPr lang="en-GB" sz="2000" b="0" u="sng" dirty="0" smtClean="0">
                <a:solidFill>
                  <a:srgbClr val="FFFFFF"/>
                </a:solidFill>
                <a:latin typeface="Arial" panose="020B0604020202020204" pitchFamily="34" charset="0"/>
                <a:cs typeface="Arial" panose="020B0604020202020204" pitchFamily="34" charset="0"/>
              </a:rPr>
              <a:t>inding</a:t>
            </a:r>
          </a:p>
        </p:txBody>
      </p:sp>
      <p:sp>
        <p:nvSpPr>
          <p:cNvPr id="22" name="Rectangle 21"/>
          <p:cNvSpPr/>
          <p:nvPr/>
        </p:nvSpPr>
        <p:spPr>
          <a:xfrm>
            <a:off x="3604104" y="2893796"/>
            <a:ext cx="1542134" cy="252778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23" name="TextBox 22"/>
          <p:cNvSpPr txBox="1"/>
          <p:nvPr/>
        </p:nvSpPr>
        <p:spPr>
          <a:xfrm>
            <a:off x="3469755" y="2865321"/>
            <a:ext cx="1802175" cy="338554"/>
          </a:xfrm>
          <a:prstGeom prst="rect">
            <a:avLst/>
          </a:prstGeom>
          <a:noFill/>
        </p:spPr>
        <p:txBody>
          <a:bodyPr wrap="square" rtlCol="0">
            <a:spAutoFit/>
          </a:bodyPr>
          <a:lstStyle/>
          <a:p>
            <a:pPr algn="ctr" fontAlgn="auto">
              <a:spcBef>
                <a:spcPts val="0"/>
              </a:spcBef>
              <a:spcAft>
                <a:spcPts val="0"/>
              </a:spcAft>
            </a:pPr>
            <a:r>
              <a:rPr lang="en-GB" sz="1600" dirty="0" smtClean="0">
                <a:solidFill>
                  <a:srgbClr val="FFFFFF"/>
                </a:solidFill>
                <a:latin typeface="Arial" panose="020B0604020202020204" pitchFamily="34" charset="0"/>
                <a:cs typeface="Arial" panose="020B0604020202020204" pitchFamily="34" charset="0"/>
              </a:rPr>
              <a:t>REGULATIONS</a:t>
            </a:r>
          </a:p>
        </p:txBody>
      </p:sp>
      <p:sp>
        <p:nvSpPr>
          <p:cNvPr id="24" name="Rectangle 23"/>
          <p:cNvSpPr/>
          <p:nvPr/>
        </p:nvSpPr>
        <p:spPr>
          <a:xfrm>
            <a:off x="5337222" y="2893796"/>
            <a:ext cx="1571617" cy="252778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25" name="TextBox 24"/>
          <p:cNvSpPr txBox="1"/>
          <p:nvPr/>
        </p:nvSpPr>
        <p:spPr>
          <a:xfrm>
            <a:off x="5434806" y="2865321"/>
            <a:ext cx="1474033" cy="338554"/>
          </a:xfrm>
          <a:prstGeom prst="rect">
            <a:avLst/>
          </a:prstGeom>
          <a:noFill/>
        </p:spPr>
        <p:txBody>
          <a:bodyPr wrap="square" rtlCol="0">
            <a:spAutoFit/>
          </a:bodyPr>
          <a:lstStyle/>
          <a:p>
            <a:pPr algn="ctr" fontAlgn="auto">
              <a:spcBef>
                <a:spcPts val="0"/>
              </a:spcBef>
              <a:spcAft>
                <a:spcPts val="0"/>
              </a:spcAft>
            </a:pPr>
            <a:r>
              <a:rPr lang="en-GB" sz="1600" dirty="0" smtClean="0">
                <a:solidFill>
                  <a:srgbClr val="FFFFFF"/>
                </a:solidFill>
                <a:latin typeface="Arial" panose="020B0604020202020204" pitchFamily="34" charset="0"/>
                <a:cs typeface="Arial" panose="020B0604020202020204" pitchFamily="34" charset="0"/>
              </a:rPr>
              <a:t>DIRECTIVES</a:t>
            </a:r>
          </a:p>
        </p:txBody>
      </p:sp>
      <p:sp>
        <p:nvSpPr>
          <p:cNvPr id="26" name="Rectangle 25"/>
          <p:cNvSpPr/>
          <p:nvPr/>
        </p:nvSpPr>
        <p:spPr>
          <a:xfrm>
            <a:off x="7108533" y="2893185"/>
            <a:ext cx="1571617" cy="2517277"/>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27" name="TextBox 26"/>
          <p:cNvSpPr txBox="1"/>
          <p:nvPr/>
        </p:nvSpPr>
        <p:spPr>
          <a:xfrm>
            <a:off x="7158452" y="2878400"/>
            <a:ext cx="1528225" cy="338554"/>
          </a:xfrm>
          <a:prstGeom prst="rect">
            <a:avLst/>
          </a:prstGeom>
          <a:noFill/>
        </p:spPr>
        <p:txBody>
          <a:bodyPr wrap="square" rtlCol="0">
            <a:spAutoFit/>
          </a:bodyPr>
          <a:lstStyle/>
          <a:p>
            <a:pPr algn="ctr" fontAlgn="auto">
              <a:spcBef>
                <a:spcPts val="0"/>
              </a:spcBef>
              <a:spcAft>
                <a:spcPts val="0"/>
              </a:spcAft>
            </a:pPr>
            <a:r>
              <a:rPr lang="en-GB" sz="1600" dirty="0" smtClean="0">
                <a:solidFill>
                  <a:srgbClr val="FFFFFF"/>
                </a:solidFill>
                <a:latin typeface="Arial" panose="020B0604020202020204" pitchFamily="34" charset="0"/>
                <a:cs typeface="Arial" panose="020B0604020202020204" pitchFamily="34" charset="0"/>
              </a:rPr>
              <a:t>DECISIONS</a:t>
            </a: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652" y="3510097"/>
            <a:ext cx="494132" cy="530599"/>
          </a:xfrm>
          <a:prstGeom prst="rect">
            <a:avLst/>
          </a:prstGeom>
        </p:spPr>
      </p:pic>
      <p:sp>
        <p:nvSpPr>
          <p:cNvPr id="2" name="TextBox 1"/>
          <p:cNvSpPr txBox="1"/>
          <p:nvPr/>
        </p:nvSpPr>
        <p:spPr>
          <a:xfrm>
            <a:off x="1138848" y="2888486"/>
            <a:ext cx="2299119" cy="338554"/>
          </a:xfrm>
          <a:prstGeom prst="rect">
            <a:avLst/>
          </a:prstGeom>
          <a:noFill/>
        </p:spPr>
        <p:txBody>
          <a:bodyPr wrap="square" rtlCol="0">
            <a:spAutoFit/>
          </a:bodyPr>
          <a:lstStyle/>
          <a:p>
            <a:r>
              <a:rPr lang="en-GB" sz="1600" dirty="0" smtClean="0">
                <a:solidFill>
                  <a:srgbClr val="FFFFFF"/>
                </a:solidFill>
                <a:latin typeface="Arial" panose="020B0604020202020204" pitchFamily="34" charset="0"/>
                <a:cs typeface="Arial" panose="020B0604020202020204" pitchFamily="34" charset="0"/>
              </a:rPr>
              <a:t>RECOMMENDATION</a:t>
            </a:r>
            <a:endParaRPr lang="en-GB" sz="1600" dirty="0">
              <a:solidFill>
                <a:srgbClr val="FFFFFF"/>
              </a:solidFill>
              <a:latin typeface="Arial" panose="020B0604020202020204" pitchFamily="34" charset="0"/>
              <a:cs typeface="Arial" panose="020B0604020202020204" pitchFamily="34" charset="0"/>
            </a:endParaRPr>
          </a:p>
        </p:txBody>
      </p:sp>
      <p:sp>
        <p:nvSpPr>
          <p:cNvPr id="31" name="Rectangle 30"/>
          <p:cNvSpPr/>
          <p:nvPr/>
        </p:nvSpPr>
        <p:spPr>
          <a:xfrm>
            <a:off x="1195210" y="2893796"/>
            <a:ext cx="2030531" cy="252778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29" name="Oval 28"/>
          <p:cNvSpPr/>
          <p:nvPr/>
        </p:nvSpPr>
        <p:spPr>
          <a:xfrm>
            <a:off x="1679018" y="3272483"/>
            <a:ext cx="1071926" cy="1044378"/>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6865" y="3350343"/>
            <a:ext cx="786317" cy="782021"/>
          </a:xfrm>
          <a:prstGeom prst="rect">
            <a:avLst/>
          </a:prstGeom>
        </p:spPr>
      </p:pic>
      <p:sp>
        <p:nvSpPr>
          <p:cNvPr id="34" name="Oval 33"/>
          <p:cNvSpPr/>
          <p:nvPr/>
        </p:nvSpPr>
        <p:spPr>
          <a:xfrm>
            <a:off x="5579345" y="3272177"/>
            <a:ext cx="1071926" cy="1044378"/>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736" y="3385102"/>
            <a:ext cx="786317" cy="782021"/>
          </a:xfrm>
          <a:prstGeom prst="rect">
            <a:avLst/>
          </a:prstGeom>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8795" y="3490908"/>
            <a:ext cx="446935" cy="59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662711" y="3517852"/>
            <a:ext cx="314413" cy="461665"/>
          </a:xfrm>
          <a:prstGeom prst="rect">
            <a:avLst/>
          </a:prstGeom>
          <a:noFill/>
        </p:spPr>
        <p:txBody>
          <a:bodyPr wrap="square" rtlCol="0">
            <a:spAutoFit/>
          </a:bodyPr>
          <a:lstStyle/>
          <a:p>
            <a:r>
              <a:rPr lang="de-DE" sz="2400" b="0" dirty="0">
                <a:solidFill>
                  <a:schemeClr val="bg1"/>
                </a:solidFill>
              </a:rPr>
              <a:t>/</a:t>
            </a:r>
            <a:endParaRPr lang="de-DE" sz="2400" b="0" dirty="0" smtClean="0">
              <a:solidFill>
                <a:schemeClr val="bg1"/>
              </a:solidFill>
            </a:endParaRPr>
          </a:p>
        </p:txBody>
      </p:sp>
      <p:pic>
        <p:nvPicPr>
          <p:cNvPr id="42" name="Picture 41"/>
          <p:cNvPicPr>
            <a:picLocks noChangeAspect="1"/>
          </p:cNvPicPr>
          <p:nvPr/>
        </p:nvPicPr>
        <p:blipFill rotWithShape="1">
          <a:blip r:embed="rId6" cstate="print">
            <a:extLst>
              <a:ext uri="{28A0092B-C50C-407E-A947-70E740481C1C}">
                <a14:useLocalDpi xmlns:a14="http://schemas.microsoft.com/office/drawing/2010/main" val="0"/>
              </a:ext>
            </a:extLst>
          </a:blip>
          <a:srcRect l="29668" r="55189" b="48141"/>
          <a:stretch/>
        </p:blipFill>
        <p:spPr>
          <a:xfrm>
            <a:off x="6070748" y="3911164"/>
            <a:ext cx="847316" cy="836633"/>
          </a:xfrm>
          <a:prstGeom prst="rect">
            <a:avLst/>
          </a:prstGeom>
        </p:spPr>
      </p:pic>
      <p:sp>
        <p:nvSpPr>
          <p:cNvPr id="11" name="TextBox 10"/>
          <p:cNvSpPr txBox="1"/>
          <p:nvPr/>
        </p:nvSpPr>
        <p:spPr>
          <a:xfrm>
            <a:off x="5399392" y="4741441"/>
            <a:ext cx="1518672" cy="707886"/>
          </a:xfrm>
          <a:prstGeom prst="rect">
            <a:avLst/>
          </a:prstGeom>
          <a:noFill/>
        </p:spPr>
        <p:txBody>
          <a:bodyPr wrap="square" rtlCol="0">
            <a:spAutoFit/>
          </a:bodyPr>
          <a:lstStyle/>
          <a:p>
            <a:pPr algn="ctr"/>
            <a:r>
              <a:rPr lang="de-DE" sz="2000" b="0" dirty="0" smtClean="0">
                <a:solidFill>
                  <a:schemeClr val="bg1"/>
                </a:solidFill>
              </a:rPr>
              <a:t>Consumer</a:t>
            </a:r>
          </a:p>
          <a:p>
            <a:pPr algn="ctr"/>
            <a:r>
              <a:rPr lang="de-DE" sz="2000" b="0" dirty="0" err="1" smtClean="0">
                <a:solidFill>
                  <a:schemeClr val="bg1"/>
                </a:solidFill>
              </a:rPr>
              <a:t>rights</a:t>
            </a:r>
            <a:endParaRPr lang="de-DE" sz="2000" b="0" dirty="0" smtClean="0">
              <a:solidFill>
                <a:schemeClr val="bg1"/>
              </a:solidFill>
            </a:endParaRPr>
          </a:p>
        </p:txBody>
      </p:sp>
      <p:sp>
        <p:nvSpPr>
          <p:cNvPr id="43" name="Oval 42"/>
          <p:cNvSpPr/>
          <p:nvPr/>
        </p:nvSpPr>
        <p:spPr>
          <a:xfrm>
            <a:off x="3789174" y="3286565"/>
            <a:ext cx="1071926" cy="1044378"/>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614" y="3399490"/>
            <a:ext cx="786317" cy="782021"/>
          </a:xfrm>
          <a:prstGeom prst="rect">
            <a:avLst/>
          </a:prstGeom>
        </p:spPr>
      </p:pic>
      <p:sp>
        <p:nvSpPr>
          <p:cNvPr id="45" name="TextBox 44"/>
          <p:cNvSpPr txBox="1"/>
          <p:nvPr/>
        </p:nvSpPr>
        <p:spPr>
          <a:xfrm>
            <a:off x="7207938" y="4741441"/>
            <a:ext cx="1429251" cy="400110"/>
          </a:xfrm>
          <a:prstGeom prst="rect">
            <a:avLst/>
          </a:prstGeom>
          <a:noFill/>
        </p:spPr>
        <p:txBody>
          <a:bodyPr wrap="square" rtlCol="0">
            <a:spAutoFit/>
          </a:bodyPr>
          <a:lstStyle/>
          <a:p>
            <a:pPr algn="ctr"/>
            <a:r>
              <a:rPr lang="de-DE" sz="2000" b="0" dirty="0" smtClean="0">
                <a:solidFill>
                  <a:schemeClr val="bg1"/>
                </a:solidFill>
              </a:rPr>
              <a:t>Microsoft</a:t>
            </a:r>
          </a:p>
        </p:txBody>
      </p:sp>
      <p:sp>
        <p:nvSpPr>
          <p:cNvPr id="47" name="TextBox 46"/>
          <p:cNvSpPr txBox="1"/>
          <p:nvPr/>
        </p:nvSpPr>
        <p:spPr>
          <a:xfrm>
            <a:off x="1103603" y="4694577"/>
            <a:ext cx="2278496" cy="707886"/>
          </a:xfrm>
          <a:prstGeom prst="rect">
            <a:avLst/>
          </a:prstGeom>
          <a:noFill/>
        </p:spPr>
        <p:txBody>
          <a:bodyPr wrap="square" rtlCol="0">
            <a:spAutoFit/>
          </a:bodyPr>
          <a:lstStyle/>
          <a:p>
            <a:pPr algn="ctr"/>
            <a:r>
              <a:rPr lang="de-DE" sz="2000" b="0" dirty="0" err="1" smtClean="0">
                <a:solidFill>
                  <a:schemeClr val="bg1"/>
                </a:solidFill>
              </a:rPr>
              <a:t>Economic</a:t>
            </a:r>
            <a:endParaRPr lang="de-DE" sz="2000" b="0" dirty="0" smtClean="0">
              <a:solidFill>
                <a:schemeClr val="bg1"/>
              </a:solidFill>
            </a:endParaRPr>
          </a:p>
          <a:p>
            <a:pPr algn="ctr"/>
            <a:r>
              <a:rPr lang="de-DE" sz="2000" b="0" dirty="0" err="1">
                <a:solidFill>
                  <a:schemeClr val="bg1"/>
                </a:solidFill>
              </a:rPr>
              <a:t>g</a:t>
            </a:r>
            <a:r>
              <a:rPr lang="de-DE" sz="2000" b="0" dirty="0" err="1" smtClean="0">
                <a:solidFill>
                  <a:schemeClr val="bg1"/>
                </a:solidFill>
              </a:rPr>
              <a:t>overnance</a:t>
            </a:r>
            <a:endParaRPr lang="de-DE" sz="2000" b="0" dirty="0" smtClean="0">
              <a:solidFill>
                <a:schemeClr val="bg1"/>
              </a:solidFill>
            </a:endParaRPr>
          </a:p>
        </p:txBody>
      </p:sp>
      <p:sp>
        <p:nvSpPr>
          <p:cNvPr id="48" name="TextBox 47"/>
          <p:cNvSpPr txBox="1"/>
          <p:nvPr/>
        </p:nvSpPr>
        <p:spPr>
          <a:xfrm>
            <a:off x="3747834" y="4769763"/>
            <a:ext cx="1397649" cy="400110"/>
          </a:xfrm>
          <a:prstGeom prst="rect">
            <a:avLst/>
          </a:prstGeom>
          <a:noFill/>
        </p:spPr>
        <p:txBody>
          <a:bodyPr wrap="square" rtlCol="0">
            <a:spAutoFit/>
          </a:bodyPr>
          <a:lstStyle/>
          <a:p>
            <a:pPr algn="ctr"/>
            <a:r>
              <a:rPr lang="de-DE" sz="2000" b="0" dirty="0" smtClean="0">
                <a:solidFill>
                  <a:schemeClr val="bg1"/>
                </a:solidFill>
              </a:rPr>
              <a:t>Roaming</a:t>
            </a:r>
          </a:p>
        </p:txBody>
      </p:sp>
      <p:sp>
        <p:nvSpPr>
          <p:cNvPr id="38"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a:solidFill>
                  <a:schemeClr val="bg2">
                    <a:lumMod val="75000"/>
                  </a:schemeClr>
                </a:solidFill>
                <a:latin typeface="Arial" panose="020B0604020202020204" pitchFamily="34" charset="0"/>
                <a:cs typeface="Arial" panose="020B0604020202020204" pitchFamily="34" charset="0"/>
              </a:rPr>
              <a:t>EU law</a:t>
            </a:r>
          </a:p>
        </p:txBody>
      </p:sp>
    </p:spTree>
    <p:extLst>
      <p:ext uri="{BB962C8B-B14F-4D97-AF65-F5344CB8AC3E}">
        <p14:creationId xmlns:p14="http://schemas.microsoft.com/office/powerpoint/2010/main" val="1946834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700808"/>
            <a:ext cx="5940152" cy="378435"/>
            <a:chOff x="0" y="2754173"/>
            <a:chExt cx="5940152" cy="378435"/>
          </a:xfrm>
        </p:grpSpPr>
        <p:sp>
          <p:nvSpPr>
            <p:cNvPr id="2" name="Pentagon 1">
              <a:hlinkClick r:id="rId3"/>
            </p:cNvPr>
            <p:cNvSpPr/>
            <p:nvPr/>
          </p:nvSpPr>
          <p:spPr>
            <a:xfrm>
              <a:off x="0" y="2772568"/>
              <a:ext cx="5940152" cy="360040"/>
            </a:xfrm>
            <a:prstGeom prst="homePlate">
              <a:avLst/>
            </a:prstGeom>
            <a:solidFill>
              <a:srgbClr val="F7A4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0" name="TextBox 9">
              <a:hlinkClick r:id="rId3"/>
            </p:cNvPr>
            <p:cNvSpPr txBox="1"/>
            <p:nvPr/>
          </p:nvSpPr>
          <p:spPr>
            <a:xfrm>
              <a:off x="781088" y="2754173"/>
              <a:ext cx="3786563" cy="369332"/>
            </a:xfrm>
            <a:prstGeom prst="rect">
              <a:avLst/>
            </a:prstGeom>
            <a:noFill/>
          </p:spPr>
          <p:txBody>
            <a:bodyPr wrap="square" rtlCol="0">
              <a:spAutoFit/>
            </a:bodyPr>
            <a:lstStyle/>
            <a:p>
              <a:r>
                <a:rPr lang="en-US" sz="1800" dirty="0" smtClean="0">
                  <a:solidFill>
                    <a:schemeClr val="bg1"/>
                  </a:solidFill>
                  <a:latin typeface="Arial" panose="020B0604020202020204" pitchFamily="34" charset="0"/>
                  <a:cs typeface="Arial" panose="020B0604020202020204" pitchFamily="34" charset="0"/>
                </a:rPr>
                <a:t>RIGHT  OF INITIATIVE</a:t>
              </a:r>
              <a:endParaRPr lang="en-US" sz="1800" dirty="0">
                <a:solidFill>
                  <a:schemeClr val="bg1"/>
                </a:solidFill>
                <a:latin typeface="Arial" panose="020B0604020202020204" pitchFamily="34" charset="0"/>
                <a:cs typeface="Arial" panose="020B0604020202020204" pitchFamily="34" charset="0"/>
              </a:endParaRPr>
            </a:p>
          </p:txBody>
        </p:sp>
      </p:grpSp>
      <p:sp>
        <p:nvSpPr>
          <p:cNvPr id="14" name="Pentagon 13"/>
          <p:cNvSpPr/>
          <p:nvPr/>
        </p:nvSpPr>
        <p:spPr>
          <a:xfrm>
            <a:off x="-1" y="2295267"/>
            <a:ext cx="6516217" cy="360040"/>
          </a:xfrm>
          <a:prstGeom prst="homePlate">
            <a:avLst/>
          </a:prstGeom>
          <a:solidFill>
            <a:srgbClr val="E2F2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1" name="TextBox 10"/>
          <p:cNvSpPr txBox="1"/>
          <p:nvPr/>
        </p:nvSpPr>
        <p:spPr>
          <a:xfrm>
            <a:off x="781088" y="2295267"/>
            <a:ext cx="5807136" cy="369332"/>
          </a:xfrm>
          <a:prstGeom prst="rect">
            <a:avLst/>
          </a:prstGeom>
          <a:noFill/>
          <a:effectLst>
            <a:reflection endPos="0" dir="5400000" sy="-100000" algn="bl" rotWithShape="0"/>
          </a:effectLst>
        </p:spPr>
        <p:txBody>
          <a:bodyPr wrap="square" rtlCol="0">
            <a:spAutoFit/>
          </a:bodyPr>
          <a:lstStyle/>
          <a:p>
            <a:pPr marL="3175"/>
            <a:r>
              <a:rPr lang="en-US" sz="1800" dirty="0" smtClean="0">
                <a:solidFill>
                  <a:schemeClr val="bg1"/>
                </a:solidFill>
                <a:latin typeface="Arial" panose="020B0604020202020204" pitchFamily="34" charset="0"/>
                <a:cs typeface="Arial" panose="020B0604020202020204" pitchFamily="34" charset="0"/>
              </a:rPr>
              <a:t>POLICY &amp; BUDGET IMPLEMENTATION</a:t>
            </a:r>
            <a:endParaRPr lang="en-US" sz="1800" dirty="0">
              <a:solidFill>
                <a:schemeClr val="bg1"/>
              </a:solidFill>
              <a:latin typeface="Arial" panose="020B0604020202020204" pitchFamily="34" charset="0"/>
              <a:cs typeface="Arial" panose="020B0604020202020204" pitchFamily="34" charset="0"/>
            </a:endParaRPr>
          </a:p>
        </p:txBody>
      </p:sp>
      <p:sp>
        <p:nvSpPr>
          <p:cNvPr id="15" name="Pentagon 14"/>
          <p:cNvSpPr/>
          <p:nvPr/>
        </p:nvSpPr>
        <p:spPr>
          <a:xfrm>
            <a:off x="-5500" y="2943339"/>
            <a:ext cx="6948264" cy="360040"/>
          </a:xfrm>
          <a:prstGeom prst="homePlate">
            <a:avLst/>
          </a:prstGeom>
          <a:solidFill>
            <a:srgbClr val="E2ED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2" name="TextBox 11"/>
          <p:cNvSpPr txBox="1"/>
          <p:nvPr/>
        </p:nvSpPr>
        <p:spPr>
          <a:xfrm>
            <a:off x="781088" y="2931670"/>
            <a:ext cx="4037827" cy="369332"/>
          </a:xfrm>
          <a:prstGeom prst="rect">
            <a:avLst/>
          </a:prstGeom>
          <a:noFill/>
        </p:spPr>
        <p:txBody>
          <a:bodyPr wrap="square" rtlCol="0">
            <a:spAutoFit/>
          </a:bodyPr>
          <a:lstStyle/>
          <a:p>
            <a:pPr marL="3175"/>
            <a:r>
              <a:rPr lang="en-US" sz="1800" dirty="0" smtClean="0">
                <a:solidFill>
                  <a:schemeClr val="bg1"/>
                </a:solidFill>
                <a:latin typeface="Arial" panose="020B0604020202020204" pitchFamily="34" charset="0"/>
                <a:cs typeface="Arial" panose="020B0604020202020204" pitchFamily="34" charset="0"/>
              </a:rPr>
              <a:t>GUARDIAN OF THE TREATIES</a:t>
            </a:r>
            <a:endParaRPr lang="en-US" sz="1800" dirty="0">
              <a:solidFill>
                <a:schemeClr val="bg1"/>
              </a:solidFill>
              <a:latin typeface="Arial" panose="020B0604020202020204" pitchFamily="34" charset="0"/>
              <a:cs typeface="Arial" panose="020B0604020202020204" pitchFamily="34" charset="0"/>
            </a:endParaRPr>
          </a:p>
        </p:txBody>
      </p:sp>
      <p:sp>
        <p:nvSpPr>
          <p:cNvPr id="16" name="Pentagon 15"/>
          <p:cNvSpPr/>
          <p:nvPr/>
        </p:nvSpPr>
        <p:spPr>
          <a:xfrm>
            <a:off x="-17032" y="3591411"/>
            <a:ext cx="7613367" cy="360040"/>
          </a:xfrm>
          <a:prstGeom prst="homePlate">
            <a:avLst/>
          </a:prstGeom>
          <a:solidFill>
            <a:srgbClr val="FDDF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3" name="TextBox 12"/>
          <p:cNvSpPr txBox="1"/>
          <p:nvPr/>
        </p:nvSpPr>
        <p:spPr>
          <a:xfrm>
            <a:off x="781088" y="3590479"/>
            <a:ext cx="3860558" cy="369332"/>
          </a:xfrm>
          <a:prstGeom prst="rect">
            <a:avLst/>
          </a:prstGeom>
          <a:noFill/>
        </p:spPr>
        <p:txBody>
          <a:bodyPr wrap="square" rtlCol="0">
            <a:spAutoFit/>
          </a:bodyPr>
          <a:lstStyle/>
          <a:p>
            <a:pPr marL="3175"/>
            <a:r>
              <a:rPr lang="en-US" sz="1800" dirty="0" smtClean="0">
                <a:solidFill>
                  <a:schemeClr val="bg1"/>
                </a:solidFill>
                <a:latin typeface="Arial" panose="020B0604020202020204" pitchFamily="34" charset="0"/>
                <a:cs typeface="Arial" panose="020B0604020202020204" pitchFamily="34" charset="0"/>
              </a:rPr>
              <a:t>INTERNATIONAL DIMENSION</a:t>
            </a:r>
            <a:endParaRPr lang="en-US" sz="1800" dirty="0">
              <a:solidFill>
                <a:schemeClr val="bg1"/>
              </a:solidFill>
              <a:latin typeface="Arial" panose="020B0604020202020204" pitchFamily="34" charset="0"/>
              <a:cs typeface="Arial" panose="020B0604020202020204" pitchFamily="34" charset="0"/>
            </a:endParaRPr>
          </a:p>
        </p:txBody>
      </p:sp>
      <p:sp>
        <p:nvSpPr>
          <p:cNvPr id="17"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a:solidFill>
                  <a:schemeClr val="bg2">
                    <a:lumMod val="75000"/>
                  </a:schemeClr>
                </a:solidFill>
                <a:latin typeface="Arial" panose="020B0604020202020204" pitchFamily="34" charset="0"/>
                <a:cs typeface="Arial" panose="020B0604020202020204" pitchFamily="34" charset="0"/>
              </a:rPr>
              <a:t>The 4 roles of the Commission</a:t>
            </a:r>
          </a:p>
        </p:txBody>
      </p:sp>
      <p:grpSp>
        <p:nvGrpSpPr>
          <p:cNvPr id="19" name="Group 18"/>
          <p:cNvGrpSpPr/>
          <p:nvPr/>
        </p:nvGrpSpPr>
        <p:grpSpPr>
          <a:xfrm>
            <a:off x="899592" y="4122104"/>
            <a:ext cx="2318320" cy="2096585"/>
            <a:chOff x="7595259" y="2494037"/>
            <a:chExt cx="3119422" cy="2821066"/>
          </a:xfrm>
        </p:grpSpPr>
        <p:sp>
          <p:nvSpPr>
            <p:cNvPr id="3" name="Title 1"/>
            <p:cNvSpPr txBox="1">
              <a:spLocks/>
            </p:cNvSpPr>
            <p:nvPr/>
          </p:nvSpPr>
          <p:spPr>
            <a:xfrm>
              <a:off x="7595259" y="5027071"/>
              <a:ext cx="3119422" cy="288032"/>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700" b="0" kern="0" dirty="0">
                  <a:solidFill>
                    <a:schemeClr val="bg1">
                      <a:lumMod val="65000"/>
                    </a:schemeClr>
                  </a:solidFill>
                  <a:latin typeface="Arial" panose="020B0604020202020204" pitchFamily="34" charset="0"/>
                  <a:cs typeface="Arial" panose="020B0604020202020204" pitchFamily="34" charset="0"/>
                </a:rPr>
                <a:t>https://www.youtube.com/watch?v=nWpgO1EPO_Y</a:t>
              </a:r>
            </a:p>
            <a:p>
              <a:pPr algn="ctr"/>
              <a:endParaRPr lang="en-GB" sz="700" b="0" kern="0" dirty="0" smtClean="0">
                <a:solidFill>
                  <a:schemeClr val="bg1">
                    <a:lumMod val="65000"/>
                  </a:schemeClr>
                </a:solidFill>
                <a:latin typeface="Arial" panose="020B0604020202020204" pitchFamily="34" charset="0"/>
                <a:cs typeface="Arial" panose="020B0604020202020204" pitchFamily="34" charset="0"/>
              </a:endParaRPr>
            </a:p>
          </p:txBody>
        </p:sp>
        <p:pic>
          <p:nvPicPr>
            <p:cNvPr id="1026" name="Picture 2" descr="C:\Users\teglaat\Desktop\moni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5259" y="2494037"/>
              <a:ext cx="3086329" cy="24676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eglaat\Desktop\youtub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9260" y="2636912"/>
              <a:ext cx="2829479" cy="160184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800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343" t="5829" r="17524" b="4589"/>
          <a:stretch/>
        </p:blipFill>
        <p:spPr>
          <a:xfrm>
            <a:off x="3779749" y="1286837"/>
            <a:ext cx="1800363" cy="123808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2340" r="13283"/>
          <a:stretch/>
        </p:blipFill>
        <p:spPr>
          <a:xfrm>
            <a:off x="2267744" y="3746443"/>
            <a:ext cx="1869589" cy="141074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8" y="3860370"/>
            <a:ext cx="2516099" cy="1028431"/>
          </a:xfrm>
          <a:prstGeom prst="rect">
            <a:avLst/>
          </a:prstGeom>
        </p:spPr>
      </p:pic>
      <p:sp>
        <p:nvSpPr>
          <p:cNvPr id="6" name="Rectangular Callout 5"/>
          <p:cNvSpPr/>
          <p:nvPr/>
        </p:nvSpPr>
        <p:spPr>
          <a:xfrm>
            <a:off x="5724128" y="1010999"/>
            <a:ext cx="1728192" cy="648072"/>
          </a:xfrm>
          <a:prstGeom prst="wedgeRectCallout">
            <a:avLst>
              <a:gd name="adj1" fmla="val -44139"/>
              <a:gd name="adj2" fmla="val 77617"/>
            </a:avLst>
          </a:prstGeom>
          <a:solidFill>
            <a:srgbClr val="F7A4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7" name="Rectangle 6"/>
          <p:cNvSpPr/>
          <p:nvPr/>
        </p:nvSpPr>
        <p:spPr>
          <a:xfrm>
            <a:off x="5704295" y="1134980"/>
            <a:ext cx="1723865" cy="400110"/>
          </a:xfrm>
          <a:prstGeom prst="rect">
            <a:avLst/>
          </a:prstGeom>
        </p:spPr>
        <p:txBody>
          <a:bodyPr wrap="square">
            <a:spAutoFit/>
          </a:bodyPr>
          <a:lstStyle/>
          <a:p>
            <a:pPr marL="3175" algn="ctr"/>
            <a:r>
              <a:rPr lang="en-US" sz="2000" dirty="0" smtClean="0">
                <a:solidFill>
                  <a:schemeClr val="bg1"/>
                </a:solidFill>
                <a:latin typeface="Arial" panose="020B0604020202020204" pitchFamily="34" charset="0"/>
                <a:cs typeface="Arial" panose="020B0604020202020204" pitchFamily="34" charset="0"/>
              </a:rPr>
              <a:t>EU's voice</a:t>
            </a:r>
            <a:endParaRPr lang="en-US" sz="2000" dirty="0">
              <a:solidFill>
                <a:schemeClr val="bg1"/>
              </a:solidFill>
              <a:latin typeface="Arial" panose="020B0604020202020204" pitchFamily="34" charset="0"/>
              <a:cs typeface="Arial" panose="020B0604020202020204" pitchFamily="34" charset="0"/>
            </a:endParaRPr>
          </a:p>
        </p:txBody>
      </p:sp>
      <p:sp>
        <p:nvSpPr>
          <p:cNvPr id="8" name="Rectangular Callout 7"/>
          <p:cNvSpPr/>
          <p:nvPr/>
        </p:nvSpPr>
        <p:spPr>
          <a:xfrm flipH="1">
            <a:off x="634403" y="3328678"/>
            <a:ext cx="1675699" cy="648072"/>
          </a:xfrm>
          <a:prstGeom prst="wedgeRectCallout">
            <a:avLst>
              <a:gd name="adj1" fmla="val -44139"/>
              <a:gd name="adj2" fmla="val 77617"/>
            </a:avLst>
          </a:prstGeom>
          <a:solidFill>
            <a:srgbClr val="F7A4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9" name="Rectangle 8"/>
          <p:cNvSpPr/>
          <p:nvPr/>
        </p:nvSpPr>
        <p:spPr>
          <a:xfrm>
            <a:off x="557027" y="3328678"/>
            <a:ext cx="1723865" cy="707886"/>
          </a:xfrm>
          <a:prstGeom prst="rect">
            <a:avLst/>
          </a:prstGeom>
        </p:spPr>
        <p:txBody>
          <a:bodyPr wrap="square">
            <a:spAutoFit/>
          </a:bodyPr>
          <a:lstStyle/>
          <a:p>
            <a:pPr marL="3175" algn="ctr"/>
            <a:r>
              <a:rPr lang="en-US" sz="2000" dirty="0" smtClean="0">
                <a:solidFill>
                  <a:schemeClr val="bg1"/>
                </a:solidFill>
                <a:latin typeface="Arial" panose="020B0604020202020204" pitchFamily="34" charset="0"/>
                <a:cs typeface="Arial" panose="020B0604020202020204" pitchFamily="34" charset="0"/>
              </a:rPr>
              <a:t>Citizens' voice</a:t>
            </a:r>
            <a:endParaRPr lang="en-US" sz="2000" dirty="0">
              <a:solidFill>
                <a:schemeClr val="bg1"/>
              </a:solidFill>
              <a:latin typeface="Arial" panose="020B0604020202020204" pitchFamily="34" charset="0"/>
              <a:cs typeface="Arial" panose="020B0604020202020204" pitchFamily="34" charset="0"/>
            </a:endParaRPr>
          </a:p>
        </p:txBody>
      </p:sp>
      <p:sp>
        <p:nvSpPr>
          <p:cNvPr id="10" name="Rectangular Callout 9"/>
          <p:cNvSpPr/>
          <p:nvPr/>
        </p:nvSpPr>
        <p:spPr>
          <a:xfrm>
            <a:off x="6516216" y="3293066"/>
            <a:ext cx="2232248" cy="648072"/>
          </a:xfrm>
          <a:prstGeom prst="wedgeRectCallout">
            <a:avLst>
              <a:gd name="adj1" fmla="val -44139"/>
              <a:gd name="adj2" fmla="val 77617"/>
            </a:avLst>
          </a:prstGeom>
          <a:solidFill>
            <a:srgbClr val="F7A4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1" name="Rectangle 10"/>
          <p:cNvSpPr/>
          <p:nvPr/>
        </p:nvSpPr>
        <p:spPr>
          <a:xfrm>
            <a:off x="6516216" y="3267292"/>
            <a:ext cx="2232248" cy="707886"/>
          </a:xfrm>
          <a:prstGeom prst="rect">
            <a:avLst/>
          </a:prstGeom>
        </p:spPr>
        <p:txBody>
          <a:bodyPr wrap="square">
            <a:spAutoFit/>
          </a:bodyPr>
          <a:lstStyle/>
          <a:p>
            <a:pPr marL="3175" algn="ctr"/>
            <a:r>
              <a:rPr lang="en-US" sz="2000" dirty="0" smtClean="0">
                <a:solidFill>
                  <a:schemeClr val="bg1"/>
                </a:solidFill>
                <a:latin typeface="Arial" panose="020B0604020202020204" pitchFamily="34" charset="0"/>
                <a:cs typeface="Arial" panose="020B0604020202020204" pitchFamily="34" charset="0"/>
              </a:rPr>
              <a:t>Member States' voice</a:t>
            </a:r>
            <a:endParaRPr lang="en-US" sz="2000" dirty="0">
              <a:solidFill>
                <a:schemeClr val="bg1"/>
              </a:solidFill>
              <a:latin typeface="Arial" panose="020B0604020202020204" pitchFamily="34" charset="0"/>
              <a:cs typeface="Arial" panose="020B0604020202020204" pitchFamily="34" charset="0"/>
            </a:endParaRPr>
          </a:p>
        </p:txBody>
      </p:sp>
      <p:sp>
        <p:nvSpPr>
          <p:cNvPr id="12" name="Isosceles Triangle 11"/>
          <p:cNvSpPr/>
          <p:nvPr/>
        </p:nvSpPr>
        <p:spPr>
          <a:xfrm>
            <a:off x="3779749" y="2684140"/>
            <a:ext cx="1584339" cy="1062303"/>
          </a:xfrm>
          <a:prstGeom prst="triangle">
            <a:avLst/>
          </a:prstGeom>
          <a:solidFill>
            <a:srgbClr val="FCD7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b="0" dirty="0" smtClean="0"/>
              <a:t>        </a:t>
            </a:r>
            <a:endParaRPr lang="en-GB" sz="1800" b="0" dirty="0"/>
          </a:p>
        </p:txBody>
      </p:sp>
      <p:sp>
        <p:nvSpPr>
          <p:cNvPr id="16" name="TextBox 15"/>
          <p:cNvSpPr txBox="1"/>
          <p:nvPr/>
        </p:nvSpPr>
        <p:spPr>
          <a:xfrm rot="18631584">
            <a:off x="2824411" y="2762910"/>
            <a:ext cx="1300356" cy="369332"/>
          </a:xfrm>
          <a:prstGeom prst="rect">
            <a:avLst/>
          </a:prstGeom>
          <a:noFill/>
        </p:spPr>
        <p:txBody>
          <a:bodyPr wrap="none" rtlCol="0">
            <a:spAutoFit/>
          </a:bodyPr>
          <a:lstStyle/>
          <a:p>
            <a:r>
              <a:rPr lang="en-GB" sz="1800" dirty="0" smtClean="0">
                <a:solidFill>
                  <a:srgbClr val="F7A428"/>
                </a:solidFill>
                <a:latin typeface="Arial" panose="020B0604020202020204" pitchFamily="34" charset="0"/>
                <a:cs typeface="Arial" panose="020B0604020202020204" pitchFamily="34" charset="0"/>
              </a:rPr>
              <a:t>Proposals</a:t>
            </a:r>
          </a:p>
        </p:txBody>
      </p:sp>
      <p:cxnSp>
        <p:nvCxnSpPr>
          <p:cNvPr id="18" name="Straight Arrow Connector 17"/>
          <p:cNvCxnSpPr>
            <a:endCxn id="3" idx="0"/>
          </p:cNvCxnSpPr>
          <p:nvPr/>
        </p:nvCxnSpPr>
        <p:spPr bwMode="auto">
          <a:xfrm flipH="1">
            <a:off x="3202539" y="2654989"/>
            <a:ext cx="923441" cy="1091454"/>
          </a:xfrm>
          <a:prstGeom prst="straightConnector1">
            <a:avLst/>
          </a:prstGeom>
          <a:noFill/>
          <a:ln w="57150" cap="flat" cmpd="sng" algn="ctr">
            <a:solidFill>
              <a:srgbClr val="F7AF4D"/>
            </a:solidFill>
            <a:prstDash val="solid"/>
            <a:round/>
            <a:headEnd type="none" w="med" len="med"/>
            <a:tailEnd type="arrow"/>
          </a:ln>
          <a:effectLst/>
        </p:spPr>
      </p:cxnSp>
      <p:cxnSp>
        <p:nvCxnSpPr>
          <p:cNvPr id="21" name="Straight Arrow Connector 20"/>
          <p:cNvCxnSpPr/>
          <p:nvPr/>
        </p:nvCxnSpPr>
        <p:spPr bwMode="auto">
          <a:xfrm>
            <a:off x="5076056" y="2654989"/>
            <a:ext cx="792088" cy="1091454"/>
          </a:xfrm>
          <a:prstGeom prst="straightConnector1">
            <a:avLst/>
          </a:prstGeom>
          <a:noFill/>
          <a:ln w="57150" cap="flat" cmpd="sng" algn="ctr">
            <a:solidFill>
              <a:srgbClr val="F7AF4D"/>
            </a:solidFill>
            <a:prstDash val="solid"/>
            <a:round/>
            <a:headEnd type="none" w="med" len="med"/>
            <a:tailEnd type="arrow"/>
          </a:ln>
          <a:effectLst/>
        </p:spPr>
      </p:cxnSp>
      <p:sp>
        <p:nvSpPr>
          <p:cNvPr id="24" name="TextBox 23"/>
          <p:cNvSpPr txBox="1"/>
          <p:nvPr/>
        </p:nvSpPr>
        <p:spPr>
          <a:xfrm rot="3192481">
            <a:off x="4994385" y="2779980"/>
            <a:ext cx="1300356" cy="369332"/>
          </a:xfrm>
          <a:prstGeom prst="rect">
            <a:avLst/>
          </a:prstGeom>
          <a:noFill/>
        </p:spPr>
        <p:txBody>
          <a:bodyPr wrap="none" rtlCol="0">
            <a:spAutoFit/>
          </a:bodyPr>
          <a:lstStyle/>
          <a:p>
            <a:r>
              <a:rPr lang="en-GB" sz="1800" dirty="0" smtClean="0">
                <a:solidFill>
                  <a:srgbClr val="F7A428"/>
                </a:solidFill>
                <a:latin typeface="Arial" panose="020B0604020202020204" pitchFamily="34" charset="0"/>
                <a:cs typeface="Arial" panose="020B0604020202020204" pitchFamily="34" charset="0"/>
              </a:rPr>
              <a:t>Proposals</a:t>
            </a:r>
          </a:p>
        </p:txBody>
      </p:sp>
      <p:sp>
        <p:nvSpPr>
          <p:cNvPr id="17"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a:solidFill>
                  <a:schemeClr val="bg2">
                    <a:lumMod val="75000"/>
                  </a:schemeClr>
                </a:solidFill>
                <a:latin typeface="Arial" panose="020B0604020202020204" pitchFamily="34" charset="0"/>
                <a:cs typeface="Arial" panose="020B0604020202020204" pitchFamily="34" charset="0"/>
              </a:rPr>
              <a:t>Initiating laws and policies</a:t>
            </a:r>
          </a:p>
        </p:txBody>
      </p:sp>
    </p:spTree>
    <p:extLst>
      <p:ext uri="{BB962C8B-B14F-4D97-AF65-F5344CB8AC3E}">
        <p14:creationId xmlns:p14="http://schemas.microsoft.com/office/powerpoint/2010/main" val="237271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6"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entagon 23"/>
          <p:cNvSpPr/>
          <p:nvPr/>
        </p:nvSpPr>
        <p:spPr>
          <a:xfrm>
            <a:off x="0" y="1719203"/>
            <a:ext cx="5940152" cy="360040"/>
          </a:xfrm>
          <a:prstGeom prst="homePlate">
            <a:avLst/>
          </a:prstGeom>
          <a:solidFill>
            <a:srgbClr val="F7A4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5" name="TextBox 24"/>
          <p:cNvSpPr txBox="1"/>
          <p:nvPr/>
        </p:nvSpPr>
        <p:spPr>
          <a:xfrm>
            <a:off x="781088" y="1700808"/>
            <a:ext cx="3786563" cy="369332"/>
          </a:xfrm>
          <a:prstGeom prst="rect">
            <a:avLst/>
          </a:prstGeom>
          <a:noFill/>
        </p:spPr>
        <p:txBody>
          <a:bodyPr wrap="square" rtlCol="0">
            <a:spAutoFit/>
          </a:bodyPr>
          <a:lstStyle/>
          <a:p>
            <a:r>
              <a:rPr lang="en-US" sz="1800" dirty="0" smtClean="0">
                <a:solidFill>
                  <a:schemeClr val="bg1"/>
                </a:solidFill>
                <a:latin typeface="Arial" panose="020B0604020202020204" pitchFamily="34" charset="0"/>
                <a:cs typeface="Arial" panose="020B0604020202020204" pitchFamily="34" charset="0"/>
              </a:rPr>
              <a:t>RIGHT  OF INITIATIVE</a:t>
            </a:r>
            <a:endParaRPr lang="en-US" sz="1800" dirty="0">
              <a:solidFill>
                <a:schemeClr val="bg1"/>
              </a:solidFill>
              <a:latin typeface="Arial" panose="020B0604020202020204" pitchFamily="34" charset="0"/>
              <a:cs typeface="Arial" panose="020B0604020202020204" pitchFamily="34" charset="0"/>
            </a:endParaRPr>
          </a:p>
        </p:txBody>
      </p:sp>
      <p:sp>
        <p:nvSpPr>
          <p:cNvPr id="26" name="Pentagon 25">
            <a:hlinkClick r:id="rId3"/>
          </p:cNvPr>
          <p:cNvSpPr/>
          <p:nvPr/>
        </p:nvSpPr>
        <p:spPr>
          <a:xfrm>
            <a:off x="-1" y="2295267"/>
            <a:ext cx="6516217" cy="360040"/>
          </a:xfrm>
          <a:prstGeom prst="homePlate">
            <a:avLst/>
          </a:prstGeom>
          <a:solidFill>
            <a:srgbClr val="6DBF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7" name="TextBox 26">
            <a:hlinkClick r:id="rId3"/>
          </p:cNvPr>
          <p:cNvSpPr txBox="1"/>
          <p:nvPr/>
        </p:nvSpPr>
        <p:spPr>
          <a:xfrm>
            <a:off x="781088" y="2295267"/>
            <a:ext cx="5807136" cy="369332"/>
          </a:xfrm>
          <a:prstGeom prst="rect">
            <a:avLst/>
          </a:prstGeom>
          <a:noFill/>
          <a:effectLst>
            <a:reflection endPos="0" dir="5400000" sy="-100000" algn="bl" rotWithShape="0"/>
          </a:effectLst>
        </p:spPr>
        <p:txBody>
          <a:bodyPr wrap="square" rtlCol="0">
            <a:spAutoFit/>
          </a:bodyPr>
          <a:lstStyle/>
          <a:p>
            <a:pPr marL="3175"/>
            <a:r>
              <a:rPr lang="en-US" sz="1800" dirty="0" smtClean="0">
                <a:solidFill>
                  <a:schemeClr val="bg1"/>
                </a:solidFill>
                <a:latin typeface="Arial" panose="020B0604020202020204" pitchFamily="34" charset="0"/>
                <a:cs typeface="Arial" panose="020B0604020202020204" pitchFamily="34" charset="0"/>
              </a:rPr>
              <a:t>POLICY &amp; BUDGET IMPLEMENTATION</a:t>
            </a:r>
            <a:endParaRPr lang="en-US" sz="1800" dirty="0">
              <a:solidFill>
                <a:schemeClr val="bg1"/>
              </a:solidFill>
              <a:latin typeface="Arial" panose="020B0604020202020204" pitchFamily="34" charset="0"/>
              <a:cs typeface="Arial" panose="020B0604020202020204" pitchFamily="34" charset="0"/>
            </a:endParaRPr>
          </a:p>
        </p:txBody>
      </p:sp>
      <p:sp>
        <p:nvSpPr>
          <p:cNvPr id="28" name="Pentagon 27"/>
          <p:cNvSpPr/>
          <p:nvPr/>
        </p:nvSpPr>
        <p:spPr>
          <a:xfrm>
            <a:off x="-5500" y="2943339"/>
            <a:ext cx="6948264" cy="360040"/>
          </a:xfrm>
          <a:prstGeom prst="homePlate">
            <a:avLst/>
          </a:prstGeom>
          <a:solidFill>
            <a:srgbClr val="E2ED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9" name="TextBox 28"/>
          <p:cNvSpPr txBox="1"/>
          <p:nvPr/>
        </p:nvSpPr>
        <p:spPr>
          <a:xfrm>
            <a:off x="781088" y="2931670"/>
            <a:ext cx="4037827" cy="369332"/>
          </a:xfrm>
          <a:prstGeom prst="rect">
            <a:avLst/>
          </a:prstGeom>
          <a:noFill/>
        </p:spPr>
        <p:txBody>
          <a:bodyPr wrap="square" rtlCol="0">
            <a:spAutoFit/>
          </a:bodyPr>
          <a:lstStyle/>
          <a:p>
            <a:pPr marL="3175"/>
            <a:r>
              <a:rPr lang="en-US" sz="1800" dirty="0" smtClean="0">
                <a:solidFill>
                  <a:schemeClr val="bg1"/>
                </a:solidFill>
                <a:latin typeface="Arial" panose="020B0604020202020204" pitchFamily="34" charset="0"/>
                <a:cs typeface="Arial" panose="020B0604020202020204" pitchFamily="34" charset="0"/>
              </a:rPr>
              <a:t>GUARDIAN OF THE TREATIES</a:t>
            </a:r>
            <a:endParaRPr lang="en-US" sz="1800" dirty="0">
              <a:solidFill>
                <a:schemeClr val="bg1"/>
              </a:solidFill>
              <a:latin typeface="Arial" panose="020B0604020202020204" pitchFamily="34" charset="0"/>
              <a:cs typeface="Arial" panose="020B0604020202020204" pitchFamily="34" charset="0"/>
            </a:endParaRPr>
          </a:p>
        </p:txBody>
      </p:sp>
      <p:sp>
        <p:nvSpPr>
          <p:cNvPr id="30" name="Pentagon 29"/>
          <p:cNvSpPr/>
          <p:nvPr/>
        </p:nvSpPr>
        <p:spPr>
          <a:xfrm>
            <a:off x="-17032" y="3591411"/>
            <a:ext cx="7613367" cy="360040"/>
          </a:xfrm>
          <a:prstGeom prst="homePlate">
            <a:avLst/>
          </a:prstGeom>
          <a:solidFill>
            <a:srgbClr val="FDDF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31" name="TextBox 30"/>
          <p:cNvSpPr txBox="1"/>
          <p:nvPr/>
        </p:nvSpPr>
        <p:spPr>
          <a:xfrm>
            <a:off x="781088" y="3590479"/>
            <a:ext cx="3860558" cy="369332"/>
          </a:xfrm>
          <a:prstGeom prst="rect">
            <a:avLst/>
          </a:prstGeom>
          <a:noFill/>
        </p:spPr>
        <p:txBody>
          <a:bodyPr wrap="square" rtlCol="0">
            <a:spAutoFit/>
          </a:bodyPr>
          <a:lstStyle/>
          <a:p>
            <a:pPr marL="3175"/>
            <a:r>
              <a:rPr lang="en-US" sz="1800" dirty="0" smtClean="0">
                <a:solidFill>
                  <a:schemeClr val="bg1"/>
                </a:solidFill>
                <a:latin typeface="Arial" panose="020B0604020202020204" pitchFamily="34" charset="0"/>
                <a:cs typeface="Arial" panose="020B0604020202020204" pitchFamily="34" charset="0"/>
              </a:rPr>
              <a:t>INTERNATIONAL DIMENSION</a:t>
            </a:r>
            <a:endParaRPr lang="en-US" sz="18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a:solidFill>
                  <a:schemeClr val="bg2">
                    <a:lumMod val="75000"/>
                  </a:schemeClr>
                </a:solidFill>
                <a:latin typeface="Arial" panose="020B0604020202020204" pitchFamily="34" charset="0"/>
                <a:cs typeface="Arial" panose="020B0604020202020204" pitchFamily="34" charset="0"/>
              </a:rPr>
              <a:t>The 4 roles of the Commission</a:t>
            </a:r>
          </a:p>
        </p:txBody>
      </p:sp>
    </p:spTree>
    <p:extLst>
      <p:ext uri="{BB962C8B-B14F-4D97-AF65-F5344CB8AC3E}">
        <p14:creationId xmlns:p14="http://schemas.microsoft.com/office/powerpoint/2010/main" val="2792492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bwMode="auto">
          <a:xfrm>
            <a:off x="326528" y="4653944"/>
            <a:ext cx="5965656" cy="0"/>
          </a:xfrm>
          <a:prstGeom prst="line">
            <a:avLst/>
          </a:prstGeom>
          <a:noFill/>
          <a:ln w="38100" cap="flat" cmpd="sng" algn="ctr">
            <a:solidFill>
              <a:srgbClr val="17A971"/>
            </a:solidFill>
            <a:prstDash val="solid"/>
            <a:round/>
            <a:headEnd type="none" w="med" len="med"/>
            <a:tailEnd type="none" w="med" len="med"/>
          </a:ln>
          <a:effectLst/>
        </p:spPr>
      </p:cxnSp>
      <p:cxnSp>
        <p:nvCxnSpPr>
          <p:cNvPr id="29" name="Straight Connector 28"/>
          <p:cNvCxnSpPr/>
          <p:nvPr/>
        </p:nvCxnSpPr>
        <p:spPr bwMode="auto">
          <a:xfrm>
            <a:off x="363044" y="3717422"/>
            <a:ext cx="4929036" cy="0"/>
          </a:xfrm>
          <a:prstGeom prst="line">
            <a:avLst/>
          </a:prstGeom>
          <a:noFill/>
          <a:ln w="38100" cap="flat" cmpd="sng" algn="ctr">
            <a:solidFill>
              <a:srgbClr val="FF3399"/>
            </a:solidFill>
            <a:prstDash val="solid"/>
            <a:round/>
            <a:headEnd type="none" w="med" len="med"/>
            <a:tailEnd type="none" w="med" len="med"/>
          </a:ln>
          <a:effectLst/>
        </p:spPr>
      </p:cxnSp>
      <p:cxnSp>
        <p:nvCxnSpPr>
          <p:cNvPr id="30" name="Straight Connector 29"/>
          <p:cNvCxnSpPr/>
          <p:nvPr/>
        </p:nvCxnSpPr>
        <p:spPr bwMode="auto">
          <a:xfrm>
            <a:off x="341582" y="4233767"/>
            <a:ext cx="5147329" cy="0"/>
          </a:xfrm>
          <a:prstGeom prst="line">
            <a:avLst/>
          </a:prstGeom>
          <a:noFill/>
          <a:ln w="38100" cap="flat" cmpd="sng" algn="ctr">
            <a:solidFill>
              <a:schemeClr val="bg1">
                <a:lumMod val="65000"/>
              </a:schemeClr>
            </a:solidFill>
            <a:prstDash val="solid"/>
            <a:round/>
            <a:headEnd type="none" w="med" len="med"/>
            <a:tailEnd type="none" w="med" len="med"/>
          </a:ln>
          <a:effectLst/>
        </p:spPr>
      </p:cxnSp>
      <p:cxnSp>
        <p:nvCxnSpPr>
          <p:cNvPr id="31" name="Straight Connector 30"/>
          <p:cNvCxnSpPr/>
          <p:nvPr/>
        </p:nvCxnSpPr>
        <p:spPr bwMode="auto">
          <a:xfrm flipV="1">
            <a:off x="333287" y="3269056"/>
            <a:ext cx="4774943" cy="8239"/>
          </a:xfrm>
          <a:prstGeom prst="line">
            <a:avLst/>
          </a:prstGeom>
          <a:noFill/>
          <a:ln w="38100" cap="flat" cmpd="sng" algn="ctr">
            <a:solidFill>
              <a:srgbClr val="FFFF00"/>
            </a:solidFill>
            <a:prstDash val="solid"/>
            <a:round/>
            <a:headEnd type="none" w="med" len="med"/>
            <a:tailEnd type="none" w="med" len="med"/>
          </a:ln>
          <a:effectLst/>
        </p:spPr>
      </p:cxnSp>
      <p:cxnSp>
        <p:nvCxnSpPr>
          <p:cNvPr id="32" name="Straight Connector 31"/>
          <p:cNvCxnSpPr/>
          <p:nvPr/>
        </p:nvCxnSpPr>
        <p:spPr bwMode="auto">
          <a:xfrm>
            <a:off x="341582" y="2524208"/>
            <a:ext cx="4920740" cy="0"/>
          </a:xfrm>
          <a:prstGeom prst="line">
            <a:avLst/>
          </a:prstGeom>
          <a:noFill/>
          <a:ln w="38100" cap="flat" cmpd="sng" algn="ctr">
            <a:solidFill>
              <a:srgbClr val="6699FF"/>
            </a:solidFill>
            <a:prstDash val="solid"/>
            <a:round/>
            <a:headEnd type="none" w="med" len="med"/>
            <a:tailEnd type="none" w="med" len="med"/>
          </a:ln>
          <a:effectLst/>
        </p:spPr>
      </p:cxnSp>
      <p:cxnSp>
        <p:nvCxnSpPr>
          <p:cNvPr id="33" name="Straight Connector 32"/>
          <p:cNvCxnSpPr/>
          <p:nvPr/>
        </p:nvCxnSpPr>
        <p:spPr bwMode="auto">
          <a:xfrm>
            <a:off x="333287" y="1988840"/>
            <a:ext cx="5442379" cy="0"/>
          </a:xfrm>
          <a:prstGeom prst="line">
            <a:avLst/>
          </a:prstGeom>
          <a:noFill/>
          <a:ln w="38100" cap="flat" cmpd="sng" algn="ctr">
            <a:solidFill>
              <a:srgbClr val="33CCFF"/>
            </a:solidFill>
            <a:prstDash val="solid"/>
            <a:round/>
            <a:headEnd type="none" w="med" len="med"/>
            <a:tailEnd type="none" w="med" len="med"/>
          </a:ln>
          <a:effectLst/>
        </p:spPr>
      </p:cxnSp>
      <p:sp>
        <p:nvSpPr>
          <p:cNvPr id="34" name="Rectangle 33">
            <a:hlinkClick r:id="rId3"/>
          </p:cNvPr>
          <p:cNvSpPr/>
          <p:nvPr/>
        </p:nvSpPr>
        <p:spPr bwMode="auto">
          <a:xfrm>
            <a:off x="326528" y="4149080"/>
            <a:ext cx="5204753" cy="640396"/>
          </a:xfrm>
          <a:prstGeom prst="rect">
            <a:avLst/>
          </a:prstGeom>
          <a:noFill/>
          <a:ln>
            <a:noFill/>
          </a:ln>
          <a:effectLst/>
          <a:extLst/>
        </p:spPr>
        <p:txBody>
          <a:bodyPr vert="horz" wrap="square" lIns="91440" tIns="45720" rIns="91440" bIns="45720" numCol="1" rtlCol="0" anchor="ctr" anchorCtr="0" compatLnSpc="1">
            <a:prstTxWarp prst="textNoShape">
              <a:avLst/>
            </a:prstTxWarp>
          </a:bodyPr>
          <a:lstStyle/>
          <a:p>
            <a:r>
              <a:rPr lang="en-US" sz="1600" kern="0" dirty="0">
                <a:solidFill>
                  <a:schemeClr val="bg2">
                    <a:lumMod val="75000"/>
                  </a:schemeClr>
                </a:solidFill>
                <a:latin typeface="Arial" panose="020B0604020202020204" pitchFamily="34" charset="0"/>
                <a:ea typeface="+mj-ea"/>
                <a:cs typeface="Arial" panose="020B0604020202020204" pitchFamily="34" charset="0"/>
              </a:rPr>
              <a:t>Sustainable growth: natural resources 37% </a:t>
            </a:r>
            <a:endParaRPr lang="en-GB" sz="1600" kern="0" dirty="0">
              <a:solidFill>
                <a:schemeClr val="bg2">
                  <a:lumMod val="75000"/>
                </a:schemeClr>
              </a:solidFill>
              <a:latin typeface="Arial" panose="020B0604020202020204" pitchFamily="34" charset="0"/>
              <a:ea typeface="+mj-ea"/>
              <a:cs typeface="Arial" panose="020B0604020202020204" pitchFamily="34" charset="0"/>
            </a:endParaRPr>
          </a:p>
        </p:txBody>
      </p:sp>
      <p:sp>
        <p:nvSpPr>
          <p:cNvPr id="35" name="Rectangle 34"/>
          <p:cNvSpPr/>
          <p:nvPr/>
        </p:nvSpPr>
        <p:spPr>
          <a:xfrm>
            <a:off x="326528" y="3861048"/>
            <a:ext cx="2556207" cy="338554"/>
          </a:xfrm>
          <a:prstGeom prst="rect">
            <a:avLst/>
          </a:prstGeom>
        </p:spPr>
        <p:txBody>
          <a:bodyPr wrap="square">
            <a:spAutoFit/>
          </a:bodyPr>
          <a:lstStyle/>
          <a:p>
            <a:r>
              <a:rPr lang="de-DE" sz="1600" kern="0" dirty="0" smtClean="0">
                <a:solidFill>
                  <a:schemeClr val="bg2">
                    <a:lumMod val="75000"/>
                  </a:schemeClr>
                </a:solidFill>
                <a:latin typeface="Arial" panose="020B0604020202020204" pitchFamily="34" charset="0"/>
                <a:ea typeface="+mj-ea"/>
                <a:cs typeface="Arial" panose="020B0604020202020204" pitchFamily="34" charset="0"/>
              </a:rPr>
              <a:t>Administration 6% </a:t>
            </a:r>
            <a:endParaRPr lang="de-DE" sz="1600" kern="0" dirty="0">
              <a:solidFill>
                <a:schemeClr val="bg2">
                  <a:lumMod val="75000"/>
                </a:schemeClr>
              </a:solidFill>
              <a:latin typeface="Arial" panose="020B0604020202020204" pitchFamily="34" charset="0"/>
              <a:ea typeface="+mj-ea"/>
              <a:cs typeface="Arial" panose="020B0604020202020204" pitchFamily="34" charset="0"/>
            </a:endParaRPr>
          </a:p>
        </p:txBody>
      </p:sp>
      <p:sp>
        <p:nvSpPr>
          <p:cNvPr id="36" name="Rectangle 35"/>
          <p:cNvSpPr/>
          <p:nvPr/>
        </p:nvSpPr>
        <p:spPr>
          <a:xfrm>
            <a:off x="326528" y="2924944"/>
            <a:ext cx="4077744" cy="338554"/>
          </a:xfrm>
          <a:prstGeom prst="rect">
            <a:avLst/>
          </a:prstGeom>
        </p:spPr>
        <p:txBody>
          <a:bodyPr wrap="square">
            <a:spAutoFit/>
          </a:bodyPr>
          <a:lstStyle/>
          <a:p>
            <a:r>
              <a:rPr lang="de-DE" sz="1600" kern="0" dirty="0">
                <a:solidFill>
                  <a:schemeClr val="bg2">
                    <a:lumMod val="75000"/>
                  </a:schemeClr>
                </a:solidFill>
                <a:latin typeface="Arial" panose="020B0604020202020204" pitchFamily="34" charset="0"/>
                <a:ea typeface="+mj-ea"/>
                <a:cs typeface="Arial" panose="020B0604020202020204" pitchFamily="34" charset="0"/>
              </a:rPr>
              <a:t>Security &amp;</a:t>
            </a:r>
            <a:r>
              <a:rPr lang="de-DE" sz="1600" kern="0" dirty="0" smtClean="0">
                <a:solidFill>
                  <a:schemeClr val="bg2">
                    <a:lumMod val="75000"/>
                  </a:schemeClr>
                </a:solidFill>
                <a:latin typeface="Arial" panose="020B0604020202020204" pitchFamily="34" charset="0"/>
                <a:ea typeface="+mj-ea"/>
                <a:cs typeface="Arial" panose="020B0604020202020204" pitchFamily="34" charset="0"/>
              </a:rPr>
              <a:t> </a:t>
            </a:r>
            <a:r>
              <a:rPr lang="de-DE" sz="1600" kern="0" dirty="0" err="1" smtClean="0">
                <a:solidFill>
                  <a:schemeClr val="bg2">
                    <a:lumMod val="75000"/>
                  </a:schemeClr>
                </a:solidFill>
                <a:latin typeface="Arial" panose="020B0604020202020204" pitchFamily="34" charset="0"/>
                <a:ea typeface="+mj-ea"/>
                <a:cs typeface="Arial" panose="020B0604020202020204" pitchFamily="34" charset="0"/>
              </a:rPr>
              <a:t>Citizenship</a:t>
            </a:r>
            <a:r>
              <a:rPr lang="de-DE" sz="1600" kern="0" dirty="0" smtClean="0">
                <a:solidFill>
                  <a:schemeClr val="bg2">
                    <a:lumMod val="75000"/>
                  </a:schemeClr>
                </a:solidFill>
                <a:latin typeface="Arial" panose="020B0604020202020204" pitchFamily="34" charset="0"/>
                <a:ea typeface="+mj-ea"/>
                <a:cs typeface="Arial" panose="020B0604020202020204" pitchFamily="34" charset="0"/>
              </a:rPr>
              <a:t> 2% </a:t>
            </a:r>
            <a:endParaRPr lang="de-DE" sz="1600" kern="0" dirty="0">
              <a:solidFill>
                <a:schemeClr val="bg2">
                  <a:lumMod val="75000"/>
                </a:schemeClr>
              </a:solidFill>
              <a:latin typeface="Arial" panose="020B0604020202020204" pitchFamily="34" charset="0"/>
              <a:ea typeface="+mj-ea"/>
              <a:cs typeface="Arial" panose="020B0604020202020204" pitchFamily="34" charset="0"/>
            </a:endParaRPr>
          </a:p>
        </p:txBody>
      </p:sp>
      <p:sp>
        <p:nvSpPr>
          <p:cNvPr id="37" name="Rectangle 36"/>
          <p:cNvSpPr/>
          <p:nvPr/>
        </p:nvSpPr>
        <p:spPr>
          <a:xfrm>
            <a:off x="326528" y="3356992"/>
            <a:ext cx="2556207" cy="338554"/>
          </a:xfrm>
          <a:prstGeom prst="rect">
            <a:avLst/>
          </a:prstGeom>
        </p:spPr>
        <p:txBody>
          <a:bodyPr wrap="square">
            <a:spAutoFit/>
          </a:bodyPr>
          <a:lstStyle/>
          <a:p>
            <a:r>
              <a:rPr lang="de-DE" sz="1600" kern="0" dirty="0" smtClean="0">
                <a:solidFill>
                  <a:schemeClr val="bg2">
                    <a:lumMod val="75000"/>
                  </a:schemeClr>
                </a:solidFill>
                <a:latin typeface="Arial" panose="020B0604020202020204" pitchFamily="34" charset="0"/>
                <a:ea typeface="+mj-ea"/>
                <a:cs typeface="Arial" panose="020B0604020202020204" pitchFamily="34" charset="0"/>
              </a:rPr>
              <a:t>Global Europe 6% </a:t>
            </a:r>
            <a:endParaRPr lang="de-DE" sz="1600" kern="0" dirty="0">
              <a:solidFill>
                <a:schemeClr val="bg2">
                  <a:lumMod val="75000"/>
                </a:schemeClr>
              </a:solidFill>
              <a:latin typeface="Arial" panose="020B0604020202020204" pitchFamily="34" charset="0"/>
              <a:ea typeface="+mj-ea"/>
              <a:cs typeface="Arial" panose="020B0604020202020204" pitchFamily="34" charset="0"/>
            </a:endParaRPr>
          </a:p>
        </p:txBody>
      </p:sp>
      <p:sp>
        <p:nvSpPr>
          <p:cNvPr id="38" name="Rectangle 37"/>
          <p:cNvSpPr/>
          <p:nvPr/>
        </p:nvSpPr>
        <p:spPr>
          <a:xfrm>
            <a:off x="326528" y="2109808"/>
            <a:ext cx="4930656" cy="338554"/>
          </a:xfrm>
          <a:prstGeom prst="rect">
            <a:avLst/>
          </a:prstGeom>
        </p:spPr>
        <p:txBody>
          <a:bodyPr wrap="square">
            <a:spAutoFit/>
          </a:bodyPr>
          <a:lstStyle/>
          <a:p>
            <a:r>
              <a:rPr lang="en-GB" sz="1600" kern="0" dirty="0" smtClean="0">
                <a:solidFill>
                  <a:schemeClr val="bg2">
                    <a:lumMod val="75000"/>
                  </a:schemeClr>
                </a:solidFill>
                <a:latin typeface="Arial" panose="020B0604020202020204" pitchFamily="34" charset="0"/>
                <a:ea typeface="+mj-ea"/>
                <a:cs typeface="Arial" panose="020B0604020202020204" pitchFamily="34" charset="0"/>
              </a:rPr>
              <a:t>Competitiveness for growth &amp; jobs </a:t>
            </a:r>
            <a:r>
              <a:rPr lang="de-DE" sz="1600" kern="0" dirty="0" smtClean="0">
                <a:solidFill>
                  <a:schemeClr val="bg2">
                    <a:lumMod val="75000"/>
                  </a:schemeClr>
                </a:solidFill>
                <a:latin typeface="Arial" panose="020B0604020202020204" pitchFamily="34" charset="0"/>
                <a:ea typeface="+mj-ea"/>
                <a:cs typeface="Arial" panose="020B0604020202020204" pitchFamily="34" charset="0"/>
              </a:rPr>
              <a:t>14% </a:t>
            </a:r>
            <a:endParaRPr lang="de-DE" sz="1600" kern="0" dirty="0">
              <a:solidFill>
                <a:schemeClr val="bg2">
                  <a:lumMod val="75000"/>
                </a:schemeClr>
              </a:solidFill>
              <a:latin typeface="Arial" panose="020B0604020202020204" pitchFamily="34" charset="0"/>
              <a:ea typeface="+mj-ea"/>
              <a:cs typeface="Arial" panose="020B0604020202020204" pitchFamily="34" charset="0"/>
            </a:endParaRPr>
          </a:p>
        </p:txBody>
      </p:sp>
      <p:sp>
        <p:nvSpPr>
          <p:cNvPr id="39" name="Rectangle 38"/>
          <p:cNvSpPr/>
          <p:nvPr/>
        </p:nvSpPr>
        <p:spPr>
          <a:xfrm>
            <a:off x="326528" y="1605646"/>
            <a:ext cx="5789645" cy="338554"/>
          </a:xfrm>
          <a:prstGeom prst="rect">
            <a:avLst/>
          </a:prstGeom>
        </p:spPr>
        <p:txBody>
          <a:bodyPr wrap="square">
            <a:spAutoFit/>
          </a:bodyPr>
          <a:lstStyle/>
          <a:p>
            <a:r>
              <a:rPr lang="de-DE" sz="1600" kern="0" dirty="0" err="1" smtClean="0">
                <a:solidFill>
                  <a:schemeClr val="bg2">
                    <a:lumMod val="75000"/>
                  </a:schemeClr>
                </a:solidFill>
                <a:latin typeface="Arial" panose="020B0604020202020204" pitchFamily="34" charset="0"/>
                <a:ea typeface="+mj-ea"/>
                <a:cs typeface="Arial" panose="020B0604020202020204" pitchFamily="34" charset="0"/>
              </a:rPr>
              <a:t>Economic</a:t>
            </a:r>
            <a:r>
              <a:rPr lang="de-DE" sz="1600" kern="0" dirty="0" smtClean="0">
                <a:solidFill>
                  <a:schemeClr val="bg2">
                    <a:lumMod val="75000"/>
                  </a:schemeClr>
                </a:solidFill>
                <a:latin typeface="Arial" panose="020B0604020202020204" pitchFamily="34" charset="0"/>
                <a:ea typeface="+mj-ea"/>
                <a:cs typeface="Arial" panose="020B0604020202020204" pitchFamily="34" charset="0"/>
              </a:rPr>
              <a:t>, </a:t>
            </a:r>
            <a:r>
              <a:rPr lang="de-DE" sz="1600" kern="0" dirty="0" err="1" smtClean="0">
                <a:solidFill>
                  <a:schemeClr val="bg2">
                    <a:lumMod val="75000"/>
                  </a:schemeClr>
                </a:solidFill>
                <a:latin typeface="Arial" panose="020B0604020202020204" pitchFamily="34" charset="0"/>
                <a:ea typeface="+mj-ea"/>
                <a:cs typeface="Arial" panose="020B0604020202020204" pitchFamily="34" charset="0"/>
              </a:rPr>
              <a:t>social</a:t>
            </a:r>
            <a:r>
              <a:rPr lang="de-DE" sz="1600" kern="0" dirty="0" smtClean="0">
                <a:solidFill>
                  <a:schemeClr val="bg2">
                    <a:lumMod val="75000"/>
                  </a:schemeClr>
                </a:solidFill>
                <a:latin typeface="Arial" panose="020B0604020202020204" pitchFamily="34" charset="0"/>
                <a:ea typeface="+mj-ea"/>
                <a:cs typeface="Arial" panose="020B0604020202020204" pitchFamily="34" charset="0"/>
              </a:rPr>
              <a:t> &amp; territorial </a:t>
            </a:r>
            <a:r>
              <a:rPr lang="de-DE" sz="1600" kern="0" dirty="0" err="1" smtClean="0">
                <a:solidFill>
                  <a:schemeClr val="bg2">
                    <a:lumMod val="75000"/>
                  </a:schemeClr>
                </a:solidFill>
                <a:latin typeface="Arial" panose="020B0604020202020204" pitchFamily="34" charset="0"/>
                <a:ea typeface="+mj-ea"/>
                <a:cs typeface="Arial" panose="020B0604020202020204" pitchFamily="34" charset="0"/>
              </a:rPr>
              <a:t>cohesion</a:t>
            </a:r>
            <a:r>
              <a:rPr lang="de-DE" sz="1600" kern="0" dirty="0" smtClean="0">
                <a:solidFill>
                  <a:schemeClr val="bg2">
                    <a:lumMod val="75000"/>
                  </a:schemeClr>
                </a:solidFill>
                <a:latin typeface="Arial" panose="020B0604020202020204" pitchFamily="34" charset="0"/>
                <a:ea typeface="+mj-ea"/>
                <a:cs typeface="Arial" panose="020B0604020202020204" pitchFamily="34" charset="0"/>
              </a:rPr>
              <a:t> 35% </a:t>
            </a:r>
            <a:endParaRPr lang="de-DE" sz="1600" kern="0" dirty="0">
              <a:solidFill>
                <a:schemeClr val="bg2">
                  <a:lumMod val="75000"/>
                </a:schemeClr>
              </a:solidFill>
              <a:latin typeface="Arial" panose="020B0604020202020204" pitchFamily="34" charset="0"/>
              <a:ea typeface="+mj-ea"/>
              <a:cs typeface="Arial" panose="020B0604020202020204" pitchFamily="34" charset="0"/>
            </a:endParaRPr>
          </a:p>
        </p:txBody>
      </p:sp>
      <p:grpSp>
        <p:nvGrpSpPr>
          <p:cNvPr id="65" name="Group 64"/>
          <p:cNvGrpSpPr/>
          <p:nvPr/>
        </p:nvGrpSpPr>
        <p:grpSpPr>
          <a:xfrm>
            <a:off x="426803" y="5152691"/>
            <a:ext cx="4097042" cy="881772"/>
            <a:chOff x="426803" y="5152691"/>
            <a:chExt cx="4097042" cy="881772"/>
          </a:xfrm>
        </p:grpSpPr>
        <p:sp>
          <p:nvSpPr>
            <p:cNvPr id="40" name="TextBox 39"/>
            <p:cNvSpPr txBox="1"/>
            <p:nvPr/>
          </p:nvSpPr>
          <p:spPr>
            <a:xfrm>
              <a:off x="656388" y="5152691"/>
              <a:ext cx="2010315" cy="338554"/>
            </a:xfrm>
            <a:prstGeom prst="rect">
              <a:avLst/>
            </a:prstGeom>
            <a:noFill/>
          </p:spPr>
          <p:txBody>
            <a:bodyPr wrap="square" rtlCol="0">
              <a:spAutoFit/>
            </a:bodyPr>
            <a:lstStyle/>
            <a:p>
              <a:r>
                <a:rPr lang="de-DE" sz="1600" b="0" dirty="0" smtClean="0">
                  <a:solidFill>
                    <a:schemeClr val="bg2">
                      <a:lumMod val="75000"/>
                    </a:schemeClr>
                  </a:solidFill>
                  <a:latin typeface="Arial" panose="020B0604020202020204" pitchFamily="34" charset="0"/>
                  <a:cs typeface="Arial" panose="020B0604020202020204" pitchFamily="34" charset="0"/>
                </a:rPr>
                <a:t>GNI</a:t>
              </a:r>
            </a:p>
          </p:txBody>
        </p:sp>
        <p:sp>
          <p:nvSpPr>
            <p:cNvPr id="41" name="TextBox 40"/>
            <p:cNvSpPr txBox="1"/>
            <p:nvPr/>
          </p:nvSpPr>
          <p:spPr>
            <a:xfrm>
              <a:off x="1782329" y="5665131"/>
              <a:ext cx="184731" cy="369332"/>
            </a:xfrm>
            <a:prstGeom prst="rect">
              <a:avLst/>
            </a:prstGeom>
            <a:noFill/>
          </p:spPr>
          <p:txBody>
            <a:bodyPr wrap="none" rtlCol="0">
              <a:spAutoFit/>
            </a:bodyPr>
            <a:lstStyle/>
            <a:p>
              <a:endParaRPr lang="de-DE" sz="1800" b="0" dirty="0" smtClean="0">
                <a:solidFill>
                  <a:schemeClr val="bg2">
                    <a:lumMod val="50000"/>
                  </a:schemeClr>
                </a:solidFill>
              </a:endParaRPr>
            </a:p>
          </p:txBody>
        </p:sp>
        <p:sp>
          <p:nvSpPr>
            <p:cNvPr id="42" name="TextBox 41"/>
            <p:cNvSpPr txBox="1"/>
            <p:nvPr/>
          </p:nvSpPr>
          <p:spPr>
            <a:xfrm>
              <a:off x="666675" y="5603966"/>
              <a:ext cx="3328213" cy="307777"/>
            </a:xfrm>
            <a:prstGeom prst="rect">
              <a:avLst/>
            </a:prstGeom>
            <a:noFill/>
          </p:spPr>
          <p:txBody>
            <a:bodyPr wrap="square" rtlCol="0">
              <a:spAutoFit/>
            </a:bodyPr>
            <a:lstStyle/>
            <a:p>
              <a:r>
                <a:rPr lang="de-DE" sz="1400" b="0" dirty="0" smtClean="0">
                  <a:solidFill>
                    <a:schemeClr val="bg2">
                      <a:lumMod val="75000"/>
                    </a:schemeClr>
                  </a:solidFill>
                  <a:latin typeface="Arial" panose="020B0604020202020204" pitchFamily="34" charset="0"/>
                  <a:cs typeface="Arial" panose="020B0604020202020204" pitchFamily="34" charset="0"/>
                </a:rPr>
                <a:t>Import </a:t>
              </a:r>
              <a:r>
                <a:rPr lang="de-DE" sz="1400" b="0" dirty="0" err="1" smtClean="0">
                  <a:solidFill>
                    <a:schemeClr val="bg2">
                      <a:lumMod val="75000"/>
                    </a:schemeClr>
                  </a:solidFill>
                  <a:latin typeface="Arial" panose="020B0604020202020204" pitchFamily="34" charset="0"/>
                  <a:cs typeface="Arial" panose="020B0604020202020204" pitchFamily="34" charset="0"/>
                </a:rPr>
                <a:t>duties</a:t>
              </a:r>
              <a:r>
                <a:rPr lang="de-DE" sz="1400" b="0" dirty="0" smtClean="0">
                  <a:solidFill>
                    <a:schemeClr val="bg2">
                      <a:lumMod val="75000"/>
                    </a:schemeClr>
                  </a:solidFill>
                  <a:latin typeface="Arial" panose="020B0604020202020204" pitchFamily="34" charset="0"/>
                  <a:cs typeface="Arial" panose="020B0604020202020204" pitchFamily="34" charset="0"/>
                </a:rPr>
                <a:t> on non-EU </a:t>
              </a:r>
              <a:r>
                <a:rPr lang="de-DE" sz="1400" b="0" dirty="0" err="1" smtClean="0">
                  <a:solidFill>
                    <a:schemeClr val="bg2">
                      <a:lumMod val="75000"/>
                    </a:schemeClr>
                  </a:solidFill>
                  <a:latin typeface="Arial" panose="020B0604020202020204" pitchFamily="34" charset="0"/>
                  <a:cs typeface="Arial" panose="020B0604020202020204" pitchFamily="34" charset="0"/>
                </a:rPr>
                <a:t>products</a:t>
              </a:r>
              <a:endParaRPr lang="de-DE" sz="1400" b="0" dirty="0" smtClean="0">
                <a:solidFill>
                  <a:schemeClr val="bg2">
                    <a:lumMod val="75000"/>
                  </a:schemeClr>
                </a:solidFill>
                <a:latin typeface="Arial" panose="020B0604020202020204" pitchFamily="34" charset="0"/>
                <a:cs typeface="Arial" panose="020B0604020202020204" pitchFamily="34" charset="0"/>
              </a:endParaRPr>
            </a:p>
          </p:txBody>
        </p:sp>
        <p:sp>
          <p:nvSpPr>
            <p:cNvPr id="43" name="TextBox 42"/>
            <p:cNvSpPr txBox="1"/>
            <p:nvPr/>
          </p:nvSpPr>
          <p:spPr>
            <a:xfrm>
              <a:off x="3869845" y="5152691"/>
              <a:ext cx="551689" cy="338554"/>
            </a:xfrm>
            <a:prstGeom prst="rect">
              <a:avLst/>
            </a:prstGeom>
            <a:noFill/>
          </p:spPr>
          <p:txBody>
            <a:bodyPr wrap="none" rtlCol="0">
              <a:spAutoFit/>
            </a:bodyPr>
            <a:lstStyle/>
            <a:p>
              <a:r>
                <a:rPr lang="de-DE" sz="1600" b="0" dirty="0" smtClean="0">
                  <a:solidFill>
                    <a:schemeClr val="bg2">
                      <a:lumMod val="75000"/>
                    </a:schemeClr>
                  </a:solidFill>
                  <a:latin typeface="Arial" panose="020B0604020202020204" pitchFamily="34" charset="0"/>
                  <a:cs typeface="Arial" panose="020B0604020202020204" pitchFamily="34" charset="0"/>
                </a:rPr>
                <a:t>VAT</a:t>
              </a:r>
            </a:p>
          </p:txBody>
        </p:sp>
        <p:sp>
          <p:nvSpPr>
            <p:cNvPr id="44" name="Rectangle 43"/>
            <p:cNvSpPr/>
            <p:nvPr/>
          </p:nvSpPr>
          <p:spPr>
            <a:xfrm>
              <a:off x="426803" y="5224699"/>
              <a:ext cx="216024" cy="216932"/>
            </a:xfrm>
            <a:prstGeom prst="rect">
              <a:avLst/>
            </a:prstGeom>
            <a:solidFill>
              <a:srgbClr val="FAB1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a:solidFill>
                  <a:schemeClr val="bg1">
                    <a:lumMod val="85000"/>
                  </a:schemeClr>
                </a:solidFill>
              </a:endParaRPr>
            </a:p>
          </p:txBody>
        </p:sp>
        <p:sp>
          <p:nvSpPr>
            <p:cNvPr id="45" name="Rectangle 44"/>
            <p:cNvSpPr/>
            <p:nvPr/>
          </p:nvSpPr>
          <p:spPr>
            <a:xfrm>
              <a:off x="426803" y="5656747"/>
              <a:ext cx="216024" cy="216932"/>
            </a:xfrm>
            <a:prstGeom prst="rect">
              <a:avLst/>
            </a:prstGeom>
            <a:solidFill>
              <a:srgbClr val="4886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a:ln>
                  <a:solidFill>
                    <a:sysClr val="windowText" lastClr="000000"/>
                  </a:solidFill>
                </a:ln>
                <a:solidFill>
                  <a:sysClr val="windowText" lastClr="000000"/>
                </a:solidFill>
              </a:endParaRPr>
            </a:p>
          </p:txBody>
        </p:sp>
        <p:sp>
          <p:nvSpPr>
            <p:cNvPr id="46" name="Rectangle 45"/>
            <p:cNvSpPr/>
            <p:nvPr/>
          </p:nvSpPr>
          <p:spPr>
            <a:xfrm>
              <a:off x="3625974" y="5224699"/>
              <a:ext cx="216024" cy="216932"/>
            </a:xfrm>
            <a:prstGeom prst="rect">
              <a:avLst/>
            </a:prstGeom>
            <a:solidFill>
              <a:srgbClr val="D439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a:ln>
                  <a:solidFill>
                    <a:sysClr val="windowText" lastClr="000000"/>
                  </a:solidFill>
                </a:ln>
                <a:solidFill>
                  <a:schemeClr val="bg1">
                    <a:lumMod val="85000"/>
                  </a:schemeClr>
                </a:solidFill>
              </a:endParaRPr>
            </a:p>
          </p:txBody>
        </p:sp>
        <p:sp>
          <p:nvSpPr>
            <p:cNvPr id="47" name="Rectangle 46"/>
            <p:cNvSpPr/>
            <p:nvPr/>
          </p:nvSpPr>
          <p:spPr>
            <a:xfrm>
              <a:off x="3626425" y="5656747"/>
              <a:ext cx="216024" cy="216932"/>
            </a:xfrm>
            <a:prstGeom prst="rect">
              <a:avLst/>
            </a:prstGeom>
            <a:solidFill>
              <a:srgbClr val="74BF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a:ln>
                  <a:solidFill>
                    <a:sysClr val="windowText" lastClr="000000"/>
                  </a:solidFill>
                </a:ln>
                <a:solidFill>
                  <a:schemeClr val="bg1">
                    <a:lumMod val="85000"/>
                  </a:schemeClr>
                </a:solidFill>
              </a:endParaRPr>
            </a:p>
          </p:txBody>
        </p:sp>
        <p:sp>
          <p:nvSpPr>
            <p:cNvPr id="48" name="TextBox 47"/>
            <p:cNvSpPr txBox="1"/>
            <p:nvPr/>
          </p:nvSpPr>
          <p:spPr>
            <a:xfrm>
              <a:off x="3824615" y="5603966"/>
              <a:ext cx="699230" cy="338554"/>
            </a:xfrm>
            <a:prstGeom prst="rect">
              <a:avLst/>
            </a:prstGeom>
            <a:noFill/>
          </p:spPr>
          <p:txBody>
            <a:bodyPr wrap="none" rtlCol="0">
              <a:spAutoFit/>
            </a:bodyPr>
            <a:lstStyle/>
            <a:p>
              <a:r>
                <a:rPr lang="de-DE" sz="1600" b="0" dirty="0" smtClean="0">
                  <a:solidFill>
                    <a:schemeClr val="bg2">
                      <a:lumMod val="75000"/>
                    </a:schemeClr>
                  </a:solidFill>
                  <a:latin typeface="Arial" panose="020B0604020202020204" pitchFamily="34" charset="0"/>
                  <a:cs typeface="Arial" panose="020B0604020202020204" pitchFamily="34" charset="0"/>
                </a:rPr>
                <a:t>Other</a:t>
              </a:r>
            </a:p>
          </p:txBody>
        </p:sp>
      </p:grpSp>
      <p:sp>
        <p:nvSpPr>
          <p:cNvPr id="49" name="TextBox 48"/>
          <p:cNvSpPr txBox="1"/>
          <p:nvPr/>
        </p:nvSpPr>
        <p:spPr>
          <a:xfrm>
            <a:off x="5980334" y="4911551"/>
            <a:ext cx="3247359" cy="461665"/>
          </a:xfrm>
          <a:prstGeom prst="rect">
            <a:avLst/>
          </a:prstGeom>
          <a:noFill/>
        </p:spPr>
        <p:txBody>
          <a:bodyPr wrap="square" rtlCol="0">
            <a:spAutoFit/>
          </a:bodyPr>
          <a:lstStyle/>
          <a:p>
            <a:r>
              <a:rPr lang="fr-BE" sz="1200" b="0" dirty="0" err="1" smtClean="0">
                <a:solidFill>
                  <a:srgbClr val="0F5494"/>
                </a:solidFill>
                <a:latin typeface="Arial" panose="020B0604020202020204" pitchFamily="34" charset="0"/>
                <a:cs typeface="Arial" panose="020B0604020202020204" pitchFamily="34" charset="0"/>
              </a:rPr>
              <a:t>Expenditure</a:t>
            </a:r>
            <a:r>
              <a:rPr lang="fr-BE" sz="1200" b="0" dirty="0" smtClean="0">
                <a:solidFill>
                  <a:srgbClr val="0F5494"/>
                </a:solidFill>
                <a:latin typeface="Arial" panose="020B0604020202020204" pitchFamily="34" charset="0"/>
                <a:cs typeface="Arial" panose="020B0604020202020204" pitchFamily="34" charset="0"/>
              </a:rPr>
              <a:t> </a:t>
            </a:r>
            <a:r>
              <a:rPr lang="fr-BE" sz="1200" b="0" dirty="0" err="1" smtClean="0">
                <a:solidFill>
                  <a:srgbClr val="0F5494"/>
                </a:solidFill>
                <a:latin typeface="Arial" panose="020B0604020202020204" pitchFamily="34" charset="0"/>
                <a:cs typeface="Arial" panose="020B0604020202020204" pitchFamily="34" charset="0"/>
              </a:rPr>
              <a:t>is</a:t>
            </a:r>
            <a:r>
              <a:rPr lang="fr-BE" sz="1200" b="0" dirty="0" smtClean="0">
                <a:solidFill>
                  <a:srgbClr val="0F5494"/>
                </a:solidFill>
                <a:latin typeface="Arial" panose="020B0604020202020204" pitchFamily="34" charset="0"/>
                <a:cs typeface="Arial" panose="020B0604020202020204" pitchFamily="34" charset="0"/>
              </a:rPr>
              <a:t> </a:t>
            </a:r>
            <a:r>
              <a:rPr lang="fr-BE" sz="1200" b="0" dirty="0" err="1" smtClean="0">
                <a:solidFill>
                  <a:srgbClr val="0F5494"/>
                </a:solidFill>
                <a:latin typeface="Arial" panose="020B0604020202020204" pitchFamily="34" charset="0"/>
                <a:cs typeface="Arial" panose="020B0604020202020204" pitchFamily="34" charset="0"/>
              </a:rPr>
              <a:t>expressed</a:t>
            </a:r>
            <a:r>
              <a:rPr lang="fr-BE" sz="1200" b="0" dirty="0" smtClean="0">
                <a:solidFill>
                  <a:srgbClr val="0F5494"/>
                </a:solidFill>
                <a:latin typeface="Arial" panose="020B0604020202020204" pitchFamily="34" charset="0"/>
                <a:cs typeface="Arial" panose="020B0604020202020204" pitchFamily="34" charset="0"/>
              </a:rPr>
              <a:t> in </a:t>
            </a:r>
            <a:r>
              <a:rPr lang="fr-BE" sz="1200" b="0" dirty="0" err="1" smtClean="0">
                <a:solidFill>
                  <a:srgbClr val="0F5494"/>
                </a:solidFill>
                <a:latin typeface="Arial" panose="020B0604020202020204" pitchFamily="34" charset="0"/>
                <a:cs typeface="Arial" panose="020B0604020202020204" pitchFamily="34" charset="0"/>
              </a:rPr>
              <a:t>commitments</a:t>
            </a:r>
            <a:r>
              <a:rPr lang="fr-BE" sz="1200" b="0" dirty="0" smtClean="0">
                <a:solidFill>
                  <a:srgbClr val="0F5494"/>
                </a:solidFill>
                <a:latin typeface="Arial" panose="020B0604020202020204" pitchFamily="34" charset="0"/>
                <a:cs typeface="Arial" panose="020B0604020202020204" pitchFamily="34" charset="0"/>
              </a:rPr>
              <a:t>, </a:t>
            </a:r>
            <a:r>
              <a:rPr lang="en-GB" sz="1200" b="0" dirty="0">
                <a:solidFill>
                  <a:srgbClr val="0F5494"/>
                </a:solidFill>
                <a:latin typeface="Arial" panose="020B0604020202020204" pitchFamily="34" charset="0"/>
                <a:cs typeface="Arial" panose="020B0604020202020204" pitchFamily="34" charset="0"/>
              </a:rPr>
              <a:t>revenues correspond to payments level</a:t>
            </a:r>
            <a:endParaRPr lang="en-GB" sz="1200" b="0" dirty="0" smtClean="0">
              <a:solidFill>
                <a:srgbClr val="0F5494"/>
              </a:solidFill>
              <a:latin typeface="Arial" panose="020B0604020202020204" pitchFamily="34" charset="0"/>
              <a:cs typeface="Arial" panose="020B0604020202020204" pitchFamily="34" charset="0"/>
            </a:endParaRPr>
          </a:p>
        </p:txBody>
      </p:sp>
      <p:grpSp>
        <p:nvGrpSpPr>
          <p:cNvPr id="50" name="Group 49"/>
          <p:cNvGrpSpPr/>
          <p:nvPr/>
        </p:nvGrpSpPr>
        <p:grpSpPr>
          <a:xfrm>
            <a:off x="4900214" y="1124744"/>
            <a:ext cx="5864474" cy="3781140"/>
            <a:chOff x="4211960" y="1196752"/>
            <a:chExt cx="7505524" cy="4839212"/>
          </a:xfrm>
        </p:grpSpPr>
        <p:graphicFrame>
          <p:nvGraphicFramePr>
            <p:cNvPr id="51" name="Chart 50"/>
            <p:cNvGraphicFramePr/>
            <p:nvPr>
              <p:extLst>
                <p:ext uri="{D42A27DB-BD31-4B8C-83A1-F6EECF244321}">
                  <p14:modId xmlns:p14="http://schemas.microsoft.com/office/powerpoint/2010/main" val="4014405589"/>
                </p:ext>
              </p:extLst>
            </p:nvPr>
          </p:nvGraphicFramePr>
          <p:xfrm>
            <a:off x="4211960" y="1196752"/>
            <a:ext cx="7505524" cy="48392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Chart 51"/>
            <p:cNvGraphicFramePr/>
            <p:nvPr>
              <p:extLst>
                <p:ext uri="{D42A27DB-BD31-4B8C-83A1-F6EECF244321}">
                  <p14:modId xmlns:p14="http://schemas.microsoft.com/office/powerpoint/2010/main" val="763669894"/>
                </p:ext>
              </p:extLst>
            </p:nvPr>
          </p:nvGraphicFramePr>
          <p:xfrm>
            <a:off x="5667501" y="2214902"/>
            <a:ext cx="4634011" cy="3339477"/>
          </p:xfrm>
          <a:graphic>
            <a:graphicData uri="http://schemas.openxmlformats.org/drawingml/2006/chart">
              <c:chart xmlns:c="http://schemas.openxmlformats.org/drawingml/2006/chart" xmlns:r="http://schemas.openxmlformats.org/officeDocument/2006/relationships" r:id="rId5"/>
            </a:graphicData>
          </a:graphic>
        </p:graphicFrame>
        <p:sp>
          <p:nvSpPr>
            <p:cNvPr id="53" name="TextBox 52"/>
            <p:cNvSpPr txBox="1"/>
            <p:nvPr/>
          </p:nvSpPr>
          <p:spPr>
            <a:xfrm>
              <a:off x="5939675" y="3309817"/>
              <a:ext cx="2175627" cy="945363"/>
            </a:xfrm>
            <a:prstGeom prst="rect">
              <a:avLst/>
            </a:prstGeom>
            <a:noFill/>
          </p:spPr>
          <p:txBody>
            <a:bodyPr wrap="square" rtlCol="0">
              <a:spAutoFit/>
            </a:bodyPr>
            <a:lstStyle/>
            <a:p>
              <a:pPr algn="ctr"/>
              <a:r>
                <a:rPr lang="en-US" sz="1400" dirty="0">
                  <a:solidFill>
                    <a:schemeClr val="bg2">
                      <a:lumMod val="50000"/>
                    </a:schemeClr>
                  </a:solidFill>
                  <a:latin typeface="Arial" panose="020B0604020202020204" pitchFamily="34" charset="0"/>
                  <a:cs typeface="Arial" panose="020B0604020202020204" pitchFamily="34" charset="0"/>
                </a:rPr>
                <a:t>Total budget</a:t>
              </a:r>
            </a:p>
            <a:p>
              <a:pPr algn="ctr"/>
              <a:r>
                <a:rPr lang="en-US" sz="1400" dirty="0">
                  <a:solidFill>
                    <a:schemeClr val="bg2">
                      <a:lumMod val="50000"/>
                    </a:schemeClr>
                  </a:solidFill>
                  <a:latin typeface="Arial" panose="020B0604020202020204" pitchFamily="34" charset="0"/>
                  <a:cs typeface="Arial" panose="020B0604020202020204" pitchFamily="34" charset="0"/>
                </a:rPr>
                <a:t>€</a:t>
              </a:r>
              <a:r>
                <a:rPr lang="en-US" sz="1400" dirty="0" smtClean="0">
                  <a:solidFill>
                    <a:schemeClr val="bg2">
                      <a:lumMod val="50000"/>
                    </a:schemeClr>
                  </a:solidFill>
                  <a:latin typeface="Arial" panose="020B0604020202020204" pitchFamily="34" charset="0"/>
                  <a:cs typeface="Arial" panose="020B0604020202020204" pitchFamily="34" charset="0"/>
                </a:rPr>
                <a:t>160 </a:t>
              </a:r>
              <a:r>
                <a:rPr lang="en-US" sz="1400" dirty="0" err="1">
                  <a:solidFill>
                    <a:schemeClr val="bg2">
                      <a:lumMod val="50000"/>
                    </a:schemeClr>
                  </a:solidFill>
                  <a:latin typeface="Arial" panose="020B0604020202020204" pitchFamily="34" charset="0"/>
                  <a:cs typeface="Arial" panose="020B0604020202020204" pitchFamily="34" charset="0"/>
                </a:rPr>
                <a:t>bn</a:t>
              </a:r>
              <a:r>
                <a:rPr lang="en-US" sz="1400" dirty="0">
                  <a:solidFill>
                    <a:schemeClr val="bg2">
                      <a:lumMod val="50000"/>
                    </a:schemeClr>
                  </a:solidFill>
                  <a:latin typeface="Arial" panose="020B0604020202020204" pitchFamily="34" charset="0"/>
                  <a:cs typeface="Arial" panose="020B0604020202020204" pitchFamily="34" charset="0"/>
                </a:rPr>
                <a:t> </a:t>
              </a:r>
            </a:p>
            <a:p>
              <a:pPr algn="ctr"/>
              <a:r>
                <a:rPr lang="en-US" sz="1400" dirty="0">
                  <a:solidFill>
                    <a:schemeClr val="bg2">
                      <a:lumMod val="50000"/>
                    </a:schemeClr>
                  </a:solidFill>
                  <a:latin typeface="Arial" panose="020B0604020202020204" pitchFamily="34" charset="0"/>
                  <a:cs typeface="Arial" panose="020B0604020202020204" pitchFamily="34" charset="0"/>
                </a:rPr>
                <a:t>(</a:t>
              </a:r>
              <a:r>
                <a:rPr lang="en-US" sz="1400" dirty="0" smtClean="0">
                  <a:solidFill>
                    <a:schemeClr val="bg2">
                      <a:lumMod val="50000"/>
                    </a:schemeClr>
                  </a:solidFill>
                  <a:latin typeface="Arial" panose="020B0604020202020204" pitchFamily="34" charset="0"/>
                  <a:cs typeface="Arial" panose="020B0604020202020204" pitchFamily="34" charset="0"/>
                </a:rPr>
                <a:t>2018)</a:t>
              </a:r>
              <a:endParaRPr lang="en-US" sz="1400" dirty="0">
                <a:solidFill>
                  <a:schemeClr val="bg2">
                    <a:lumMod val="50000"/>
                  </a:schemeClr>
                </a:solidFill>
                <a:latin typeface="Arial" panose="020B0604020202020204" pitchFamily="34" charset="0"/>
                <a:cs typeface="Arial" panose="020B0604020202020204" pitchFamily="34" charset="0"/>
              </a:endParaRPr>
            </a:p>
          </p:txBody>
        </p:sp>
        <p:sp>
          <p:nvSpPr>
            <p:cNvPr id="54" name="TextBox 53"/>
            <p:cNvSpPr txBox="1"/>
            <p:nvPr/>
          </p:nvSpPr>
          <p:spPr>
            <a:xfrm>
              <a:off x="7734385" y="4739075"/>
              <a:ext cx="833348" cy="393902"/>
            </a:xfrm>
            <a:prstGeom prst="rect">
              <a:avLst/>
            </a:prstGeom>
            <a:noFill/>
          </p:spPr>
          <p:txBody>
            <a:bodyPr wrap="none" rtlCol="0">
              <a:spAutoFit/>
            </a:bodyPr>
            <a:lstStyle/>
            <a:p>
              <a:r>
                <a:rPr lang="de-DE" sz="1400" b="0" dirty="0" smtClean="0">
                  <a:solidFill>
                    <a:schemeClr val="tx1"/>
                  </a:solidFill>
                  <a:latin typeface="Arial" panose="020B0604020202020204" pitchFamily="34" charset="0"/>
                  <a:cs typeface="Arial" panose="020B0604020202020204" pitchFamily="34" charset="0"/>
                </a:rPr>
                <a:t>59 </a:t>
              </a:r>
              <a:r>
                <a:rPr lang="de-DE" sz="1400" b="0" dirty="0" err="1" smtClean="0">
                  <a:solidFill>
                    <a:schemeClr val="tx1"/>
                  </a:solidFill>
                  <a:latin typeface="Arial" panose="020B0604020202020204" pitchFamily="34" charset="0"/>
                  <a:cs typeface="Arial" panose="020B0604020202020204" pitchFamily="34" charset="0"/>
                </a:rPr>
                <a:t>bn</a:t>
              </a:r>
              <a:endParaRPr lang="de-DE" sz="1400" b="0" dirty="0" smtClean="0">
                <a:solidFill>
                  <a:schemeClr val="tx1"/>
                </a:solidFill>
                <a:latin typeface="Arial" panose="020B0604020202020204" pitchFamily="34" charset="0"/>
                <a:cs typeface="Arial" panose="020B0604020202020204" pitchFamily="34" charset="0"/>
              </a:endParaRPr>
            </a:p>
          </p:txBody>
        </p:sp>
        <p:sp>
          <p:nvSpPr>
            <p:cNvPr id="55" name="TextBox 54"/>
            <p:cNvSpPr txBox="1"/>
            <p:nvPr/>
          </p:nvSpPr>
          <p:spPr>
            <a:xfrm>
              <a:off x="8193005" y="3018181"/>
              <a:ext cx="1024143" cy="393902"/>
            </a:xfrm>
            <a:prstGeom prst="rect">
              <a:avLst/>
            </a:prstGeom>
            <a:noFill/>
          </p:spPr>
          <p:txBody>
            <a:bodyPr wrap="none" rtlCol="0">
              <a:spAutoFit/>
            </a:bodyPr>
            <a:lstStyle/>
            <a:p>
              <a:r>
                <a:rPr lang="de-DE" sz="1400" b="0" dirty="0" smtClean="0">
                  <a:solidFill>
                    <a:schemeClr val="tx1"/>
                  </a:solidFill>
                  <a:latin typeface="Arial" panose="020B0604020202020204" pitchFamily="34" charset="0"/>
                  <a:cs typeface="Arial" panose="020B0604020202020204" pitchFamily="34" charset="0"/>
                </a:rPr>
                <a:t>55.5</a:t>
              </a:r>
              <a:r>
                <a:rPr lang="de-DE" sz="1400" b="0" dirty="0" smtClean="0">
                  <a:solidFill>
                    <a:schemeClr val="bg2"/>
                  </a:solidFill>
                  <a:latin typeface="Arial" panose="020B0604020202020204" pitchFamily="34" charset="0"/>
                  <a:cs typeface="Arial" panose="020B0604020202020204" pitchFamily="34" charset="0"/>
                </a:rPr>
                <a:t> </a:t>
              </a:r>
              <a:r>
                <a:rPr lang="de-DE" sz="1400" b="0" dirty="0" err="1" smtClean="0">
                  <a:solidFill>
                    <a:schemeClr val="tx1"/>
                  </a:solidFill>
                  <a:latin typeface="Arial" panose="020B0604020202020204" pitchFamily="34" charset="0"/>
                  <a:cs typeface="Arial" panose="020B0604020202020204" pitchFamily="34" charset="0"/>
                </a:rPr>
                <a:t>bn</a:t>
              </a:r>
              <a:endParaRPr lang="de-DE" sz="1400" b="0" dirty="0" smtClean="0">
                <a:solidFill>
                  <a:schemeClr val="tx1"/>
                </a:solidFill>
                <a:latin typeface="Arial" panose="020B0604020202020204" pitchFamily="34" charset="0"/>
                <a:cs typeface="Arial" panose="020B0604020202020204" pitchFamily="34" charset="0"/>
              </a:endParaRPr>
            </a:p>
          </p:txBody>
        </p:sp>
        <p:sp>
          <p:nvSpPr>
            <p:cNvPr id="56" name="TextBox 55"/>
            <p:cNvSpPr txBox="1"/>
            <p:nvPr/>
          </p:nvSpPr>
          <p:spPr>
            <a:xfrm>
              <a:off x="4908948" y="3184420"/>
              <a:ext cx="833348" cy="393902"/>
            </a:xfrm>
            <a:prstGeom prst="rect">
              <a:avLst/>
            </a:prstGeom>
            <a:noFill/>
          </p:spPr>
          <p:txBody>
            <a:bodyPr wrap="none" rtlCol="0">
              <a:spAutoFit/>
            </a:bodyPr>
            <a:lstStyle/>
            <a:p>
              <a:r>
                <a:rPr lang="de-DE" sz="1400" b="0" dirty="0" smtClean="0">
                  <a:solidFill>
                    <a:schemeClr val="tx1"/>
                  </a:solidFill>
                  <a:latin typeface="Arial" panose="020B0604020202020204" pitchFamily="34" charset="0"/>
                  <a:cs typeface="Arial" panose="020B0604020202020204" pitchFamily="34" charset="0"/>
                </a:rPr>
                <a:t>22 </a:t>
              </a:r>
              <a:r>
                <a:rPr lang="de-DE" sz="1400" b="0" dirty="0" err="1" smtClean="0">
                  <a:solidFill>
                    <a:schemeClr val="tx1"/>
                  </a:solidFill>
                  <a:latin typeface="Arial" panose="020B0604020202020204" pitchFamily="34" charset="0"/>
                  <a:cs typeface="Arial" panose="020B0604020202020204" pitchFamily="34" charset="0"/>
                </a:rPr>
                <a:t>bn</a:t>
              </a:r>
              <a:endParaRPr lang="de-DE" sz="1400" b="0" dirty="0" smtClean="0">
                <a:solidFill>
                  <a:schemeClr val="tx1"/>
                </a:solidFill>
                <a:latin typeface="Arial" panose="020B0604020202020204" pitchFamily="34" charset="0"/>
                <a:cs typeface="Arial" panose="020B0604020202020204" pitchFamily="34" charset="0"/>
              </a:endParaRPr>
            </a:p>
          </p:txBody>
        </p:sp>
        <p:sp>
          <p:nvSpPr>
            <p:cNvPr id="57" name="TextBox 56"/>
            <p:cNvSpPr txBox="1"/>
            <p:nvPr/>
          </p:nvSpPr>
          <p:spPr>
            <a:xfrm>
              <a:off x="5431016" y="4722244"/>
              <a:ext cx="896946" cy="393902"/>
            </a:xfrm>
            <a:prstGeom prst="rect">
              <a:avLst/>
            </a:prstGeom>
            <a:noFill/>
          </p:spPr>
          <p:txBody>
            <a:bodyPr wrap="none" rtlCol="0">
              <a:spAutoFit/>
            </a:bodyPr>
            <a:lstStyle/>
            <a:p>
              <a:r>
                <a:rPr lang="de-DE" sz="1400" b="0" dirty="0" smtClean="0">
                  <a:solidFill>
                    <a:schemeClr val="tx1"/>
                  </a:solidFill>
                  <a:latin typeface="Arial" panose="020B0604020202020204" pitchFamily="34" charset="0"/>
                  <a:cs typeface="Arial" panose="020B0604020202020204" pitchFamily="34" charset="0"/>
                </a:rPr>
                <a:t>9.5 </a:t>
              </a:r>
              <a:r>
                <a:rPr lang="de-DE" sz="1400" b="0" dirty="0" err="1" smtClean="0">
                  <a:solidFill>
                    <a:schemeClr val="tx1"/>
                  </a:solidFill>
                  <a:latin typeface="Arial" panose="020B0604020202020204" pitchFamily="34" charset="0"/>
                  <a:cs typeface="Arial" panose="020B0604020202020204" pitchFamily="34" charset="0"/>
                </a:rPr>
                <a:t>bn</a:t>
              </a:r>
              <a:endParaRPr lang="de-DE" sz="1400" b="0" dirty="0" smtClean="0">
                <a:solidFill>
                  <a:schemeClr val="tx1"/>
                </a:solidFill>
                <a:latin typeface="Arial" panose="020B0604020202020204" pitchFamily="34" charset="0"/>
                <a:cs typeface="Arial" panose="020B0604020202020204" pitchFamily="34" charset="0"/>
              </a:endParaRPr>
            </a:p>
          </p:txBody>
        </p:sp>
        <p:sp>
          <p:nvSpPr>
            <p:cNvPr id="58" name="TextBox 57"/>
            <p:cNvSpPr txBox="1"/>
            <p:nvPr/>
          </p:nvSpPr>
          <p:spPr>
            <a:xfrm>
              <a:off x="5089032" y="4189084"/>
              <a:ext cx="1058245" cy="393902"/>
            </a:xfrm>
            <a:prstGeom prst="rect">
              <a:avLst/>
            </a:prstGeom>
            <a:noFill/>
          </p:spPr>
          <p:txBody>
            <a:bodyPr wrap="square" rtlCol="0">
              <a:spAutoFit/>
            </a:bodyPr>
            <a:lstStyle/>
            <a:p>
              <a:r>
                <a:rPr lang="de-DE" sz="1400" b="0" dirty="0" smtClean="0">
                  <a:solidFill>
                    <a:schemeClr val="tx1"/>
                  </a:solidFill>
                  <a:latin typeface="Arial" panose="020B0604020202020204" pitchFamily="34" charset="0"/>
                  <a:cs typeface="Arial" panose="020B0604020202020204" pitchFamily="34" charset="0"/>
                </a:rPr>
                <a:t>9.5 </a:t>
              </a:r>
              <a:r>
                <a:rPr lang="de-DE" sz="1400" b="0" dirty="0" err="1" smtClean="0">
                  <a:solidFill>
                    <a:schemeClr val="tx1"/>
                  </a:solidFill>
                  <a:latin typeface="Arial" panose="020B0604020202020204" pitchFamily="34" charset="0"/>
                  <a:cs typeface="Arial" panose="020B0604020202020204" pitchFamily="34" charset="0"/>
                </a:rPr>
                <a:t>bn</a:t>
              </a:r>
              <a:endParaRPr lang="de-DE" sz="1400" b="0" dirty="0" smtClean="0">
                <a:solidFill>
                  <a:schemeClr val="tx1"/>
                </a:solidFill>
                <a:latin typeface="Arial" panose="020B0604020202020204" pitchFamily="34" charset="0"/>
                <a:cs typeface="Arial" panose="020B0604020202020204" pitchFamily="34" charset="0"/>
              </a:endParaRPr>
            </a:p>
          </p:txBody>
        </p:sp>
        <p:sp>
          <p:nvSpPr>
            <p:cNvPr id="59" name="TextBox 58"/>
            <p:cNvSpPr txBox="1"/>
            <p:nvPr/>
          </p:nvSpPr>
          <p:spPr>
            <a:xfrm>
              <a:off x="4953389" y="3770604"/>
              <a:ext cx="896946" cy="393902"/>
            </a:xfrm>
            <a:prstGeom prst="rect">
              <a:avLst/>
            </a:prstGeom>
            <a:noFill/>
          </p:spPr>
          <p:txBody>
            <a:bodyPr wrap="none" rtlCol="0">
              <a:spAutoFit/>
            </a:bodyPr>
            <a:lstStyle/>
            <a:p>
              <a:r>
                <a:rPr lang="de-DE" sz="1400" b="0" dirty="0" smtClean="0">
                  <a:solidFill>
                    <a:schemeClr val="tx1"/>
                  </a:solidFill>
                  <a:latin typeface="Arial" panose="020B0604020202020204" pitchFamily="34" charset="0"/>
                  <a:cs typeface="Arial" panose="020B0604020202020204" pitchFamily="34" charset="0"/>
                </a:rPr>
                <a:t>3.5 </a:t>
              </a:r>
              <a:r>
                <a:rPr lang="de-DE" sz="1400" b="0" dirty="0" err="1" smtClean="0">
                  <a:solidFill>
                    <a:schemeClr val="tx1"/>
                  </a:solidFill>
                  <a:latin typeface="Arial" panose="020B0604020202020204" pitchFamily="34" charset="0"/>
                  <a:cs typeface="Arial" panose="020B0604020202020204" pitchFamily="34" charset="0"/>
                </a:rPr>
                <a:t>bn</a:t>
              </a:r>
              <a:endParaRPr lang="de-DE" sz="1400" b="0" dirty="0" smtClean="0">
                <a:solidFill>
                  <a:schemeClr val="tx1"/>
                </a:solidFill>
                <a:latin typeface="Arial" panose="020B0604020202020204" pitchFamily="34" charset="0"/>
                <a:cs typeface="Arial" panose="020B0604020202020204" pitchFamily="34" charset="0"/>
              </a:endParaRPr>
            </a:p>
          </p:txBody>
        </p:sp>
        <p:sp>
          <p:nvSpPr>
            <p:cNvPr id="60" name="TextBox 59"/>
            <p:cNvSpPr txBox="1"/>
            <p:nvPr/>
          </p:nvSpPr>
          <p:spPr>
            <a:xfrm>
              <a:off x="5925298" y="4067518"/>
              <a:ext cx="1274673" cy="354511"/>
            </a:xfrm>
            <a:prstGeom prst="rect">
              <a:avLst/>
            </a:prstGeom>
            <a:noFill/>
          </p:spPr>
          <p:txBody>
            <a:bodyPr wrap="square" rtlCol="0">
              <a:spAutoFit/>
            </a:bodyPr>
            <a:lstStyle/>
            <a:p>
              <a:r>
                <a:rPr lang="fr-BE" sz="1200" b="0" dirty="0" smtClean="0">
                  <a:solidFill>
                    <a:schemeClr val="tx1"/>
                  </a:solidFill>
                  <a:latin typeface="Arial" panose="020B0604020202020204" pitchFamily="34" charset="0"/>
                  <a:cs typeface="Arial" panose="020B0604020202020204" pitchFamily="34" charset="0"/>
                </a:rPr>
                <a:t>1%</a:t>
              </a:r>
              <a:endParaRPr lang="en-GB" sz="1200" b="0" dirty="0" err="1" smtClean="0">
                <a:solidFill>
                  <a:schemeClr val="tx1"/>
                </a:solidFill>
                <a:latin typeface="Arial" panose="020B0604020202020204" pitchFamily="34" charset="0"/>
                <a:cs typeface="Arial" panose="020B0604020202020204" pitchFamily="34" charset="0"/>
              </a:endParaRPr>
            </a:p>
          </p:txBody>
        </p:sp>
      </p:grpSp>
      <p:sp>
        <p:nvSpPr>
          <p:cNvPr id="61" name="TextBox 60"/>
          <p:cNvSpPr txBox="1"/>
          <p:nvPr/>
        </p:nvSpPr>
        <p:spPr>
          <a:xfrm>
            <a:off x="5914782" y="5551348"/>
            <a:ext cx="2932736" cy="253916"/>
          </a:xfrm>
          <a:prstGeom prst="rect">
            <a:avLst/>
          </a:prstGeom>
          <a:noFill/>
        </p:spPr>
        <p:txBody>
          <a:bodyPr wrap="square" rtlCol="0">
            <a:spAutoFit/>
          </a:bodyPr>
          <a:lstStyle/>
          <a:p>
            <a:r>
              <a:rPr lang="en-GB" sz="1050" b="0" dirty="0" smtClean="0">
                <a:solidFill>
                  <a:schemeClr val="bg2">
                    <a:lumMod val="75000"/>
                  </a:schemeClr>
                </a:solidFill>
                <a:latin typeface="Arial" panose="020B0604020202020204" pitchFamily="34" charset="0"/>
                <a:cs typeface="Arial" panose="020B0604020202020204" pitchFamily="34" charset="0"/>
              </a:rPr>
              <a:t>Source: European Commission</a:t>
            </a:r>
          </a:p>
        </p:txBody>
      </p:sp>
      <p:sp>
        <p:nvSpPr>
          <p:cNvPr id="62" name="TextBox 61"/>
          <p:cNvSpPr txBox="1"/>
          <p:nvPr/>
        </p:nvSpPr>
        <p:spPr>
          <a:xfrm>
            <a:off x="333287" y="4725144"/>
            <a:ext cx="1358393" cy="400110"/>
          </a:xfrm>
          <a:prstGeom prst="rect">
            <a:avLst/>
          </a:prstGeom>
          <a:noFill/>
        </p:spPr>
        <p:txBody>
          <a:bodyPr wrap="square" rtlCol="0">
            <a:spAutoFit/>
          </a:bodyPr>
          <a:lstStyle/>
          <a:p>
            <a:r>
              <a:rPr lang="en-GB" sz="2000" kern="0" dirty="0" smtClean="0">
                <a:solidFill>
                  <a:srgbClr val="4886C3"/>
                </a:solidFill>
                <a:latin typeface="Arial" panose="020B0604020202020204" pitchFamily="34" charset="0"/>
                <a:cs typeface="Arial" panose="020B0604020202020204" pitchFamily="34" charset="0"/>
              </a:rPr>
              <a:t>Revenue</a:t>
            </a:r>
            <a:endParaRPr lang="en-GB" sz="2000" b="0" dirty="0" smtClean="0">
              <a:solidFill>
                <a:srgbClr val="4886C3"/>
              </a:solidFill>
            </a:endParaRPr>
          </a:p>
        </p:txBody>
      </p:sp>
      <p:sp>
        <p:nvSpPr>
          <p:cNvPr id="63" name="TextBox 62"/>
          <p:cNvSpPr txBox="1"/>
          <p:nvPr/>
        </p:nvSpPr>
        <p:spPr>
          <a:xfrm>
            <a:off x="326528" y="836712"/>
            <a:ext cx="2149232" cy="400110"/>
          </a:xfrm>
          <a:prstGeom prst="rect">
            <a:avLst/>
          </a:prstGeom>
          <a:noFill/>
        </p:spPr>
        <p:txBody>
          <a:bodyPr wrap="square" rtlCol="0">
            <a:spAutoFit/>
          </a:bodyPr>
          <a:lstStyle/>
          <a:p>
            <a:r>
              <a:rPr lang="fr-BE" sz="2000" kern="0" dirty="0" err="1" smtClean="0">
                <a:solidFill>
                  <a:srgbClr val="4886C3"/>
                </a:solidFill>
                <a:latin typeface="Arial" panose="020B0604020202020204" pitchFamily="34" charset="0"/>
                <a:cs typeface="Arial" panose="020B0604020202020204" pitchFamily="34" charset="0"/>
              </a:rPr>
              <a:t>Expenditure</a:t>
            </a:r>
            <a:endParaRPr lang="en-GB" sz="2000" b="0" dirty="0" err="1" smtClean="0">
              <a:solidFill>
                <a:srgbClr val="4886C3"/>
              </a:solidFill>
            </a:endParaRPr>
          </a:p>
        </p:txBody>
      </p:sp>
      <p:sp>
        <p:nvSpPr>
          <p:cNvPr id="64" name="Title 1"/>
          <p:cNvSpPr txBox="1">
            <a:spLocks/>
          </p:cNvSpPr>
          <p:nvPr/>
        </p:nvSpPr>
        <p:spPr>
          <a:xfrm>
            <a:off x="179512" y="116632"/>
            <a:ext cx="8229600" cy="432048"/>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a:solidFill>
                  <a:schemeClr val="bg2">
                    <a:lumMod val="75000"/>
                  </a:schemeClr>
                </a:solidFill>
                <a:latin typeface="Arial" panose="020B0604020202020204" pitchFamily="34" charset="0"/>
                <a:cs typeface="Arial" panose="020B0604020202020204" pitchFamily="34" charset="0"/>
              </a:rPr>
              <a:t>Voted EU Budget 2018</a:t>
            </a:r>
          </a:p>
        </p:txBody>
      </p:sp>
    </p:spTree>
    <p:extLst>
      <p:ext uri="{BB962C8B-B14F-4D97-AF65-F5344CB8AC3E}">
        <p14:creationId xmlns:p14="http://schemas.microsoft.com/office/powerpoint/2010/main" val="3961142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Blank">
  <a:themeElements>
    <a:clrScheme name="Migration">
      <a:dk1>
        <a:srgbClr val="000000"/>
      </a:dk1>
      <a:lt1>
        <a:srgbClr val="FFFFFF"/>
      </a:lt1>
      <a:dk2>
        <a:srgbClr val="000000"/>
      </a:dk2>
      <a:lt2>
        <a:srgbClr val="808080"/>
      </a:lt2>
      <a:accent1>
        <a:srgbClr val="A44976"/>
      </a:accent1>
      <a:accent2>
        <a:srgbClr val="CB9AAF"/>
      </a:accent2>
      <a:accent3>
        <a:srgbClr val="6360A8"/>
      </a:accent3>
      <a:accent4>
        <a:srgbClr val="000000"/>
      </a:accent4>
      <a:accent5>
        <a:srgbClr val="FFFFFF"/>
      </a:accent5>
      <a:accent6>
        <a:srgbClr val="808080"/>
      </a:accent6>
      <a:hlink>
        <a:srgbClr val="A44976"/>
      </a:hlink>
      <a:folHlink>
        <a:srgbClr val="6360A8"/>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Blank">
  <a:themeElements>
    <a:clrScheme name="Custom 3">
      <a:dk1>
        <a:srgbClr val="000000"/>
      </a:dk1>
      <a:lt1>
        <a:srgbClr val="FFFFFF"/>
      </a:lt1>
      <a:dk2>
        <a:srgbClr val="000000"/>
      </a:dk2>
      <a:lt2>
        <a:srgbClr val="808080"/>
      </a:lt2>
      <a:accent1>
        <a:srgbClr val="3DBA93"/>
      </a:accent1>
      <a:accent2>
        <a:srgbClr val="20C4F4"/>
      </a:accent2>
      <a:accent3>
        <a:srgbClr val="FFFFFF"/>
      </a:accent3>
      <a:accent4>
        <a:srgbClr val="B7E1D9"/>
      </a:accent4>
      <a:accent5>
        <a:srgbClr val="DAEDEF"/>
      </a:accent5>
      <a:accent6>
        <a:srgbClr val="808080"/>
      </a:accent6>
      <a:hlink>
        <a:srgbClr val="0070C0"/>
      </a:hlink>
      <a:folHlink>
        <a:srgbClr val="0070C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10229</TotalTime>
  <Words>1695</Words>
  <Application>Microsoft Office PowerPoint</Application>
  <PresentationFormat>On-screen Show (4:3)</PresentationFormat>
  <Paragraphs>703</Paragraphs>
  <Slides>17</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Arial</vt:lpstr>
      <vt:lpstr>Arial Unicode MS</vt:lpstr>
      <vt:lpstr>EC Square Sans Pro</vt:lpstr>
      <vt:lpstr>EC Square Sans Pro Medium</vt:lpstr>
      <vt:lpstr>Symbol</vt:lpstr>
      <vt:lpstr>Verdana</vt:lpstr>
      <vt:lpstr>Default Design</vt:lpstr>
      <vt:lpstr>9_Blank</vt:lpstr>
      <vt:lpstr>10_Blank</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WETTIG Juergen (COMM)</cp:lastModifiedBy>
  <cp:revision>1269</cp:revision>
  <cp:lastPrinted>2018-03-19T16:09:41Z</cp:lastPrinted>
  <dcterms:created xsi:type="dcterms:W3CDTF">2011-10-28T10:25:18Z</dcterms:created>
  <dcterms:modified xsi:type="dcterms:W3CDTF">2018-09-12T12:39:36Z</dcterms:modified>
</cp:coreProperties>
</file>